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96"/>
  </p:notesMasterIdLst>
  <p:sldIdLst>
    <p:sldId id="311" r:id="rId2"/>
    <p:sldId id="256" r:id="rId3"/>
    <p:sldId id="312" r:id="rId4"/>
    <p:sldId id="314" r:id="rId5"/>
    <p:sldId id="313" r:id="rId6"/>
    <p:sldId id="315" r:id="rId7"/>
    <p:sldId id="316" r:id="rId8"/>
    <p:sldId id="317" r:id="rId9"/>
    <p:sldId id="318" r:id="rId10"/>
    <p:sldId id="319" r:id="rId11"/>
    <p:sldId id="320" r:id="rId12"/>
    <p:sldId id="321" r:id="rId13"/>
    <p:sldId id="322"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41" r:id="rId85"/>
    <p:sldId id="339" r:id="rId86"/>
    <p:sldId id="342" r:id="rId87"/>
    <p:sldId id="340" r:id="rId88"/>
    <p:sldId id="343" r:id="rId89"/>
    <p:sldId id="344" r:id="rId90"/>
    <p:sldId id="345" r:id="rId91"/>
    <p:sldId id="346" r:id="rId92"/>
    <p:sldId id="347" r:id="rId93"/>
    <p:sldId id="348" r:id="rId94"/>
    <p:sldId id="349" r:id="rId95"/>
  </p:sldIdLst>
  <p:sldSz cx="9144000" cy="6858000" type="screen4x3"/>
  <p:notesSz cx="6858000" cy="9144000"/>
  <p:embeddedFontLst>
    <p:embeddedFont>
      <p:font typeface="Calibri" panose="020F0502020204030204" pitchFamily="34" charset="0"/>
      <p:regular r:id="rId97"/>
      <p:bold r:id="rId98"/>
      <p:italic r:id="rId99"/>
      <p:boldItalic r:id="rId100"/>
    </p:embeddedFont>
    <p:embeddedFont>
      <p:font typeface="B Mitra" panose="00000400000000000000" pitchFamily="2" charset="-78"/>
      <p:regular r:id="rId101"/>
      <p:bold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a:srgbClr val="600060"/>
    <a:srgbClr val="FF750D"/>
    <a:srgbClr val="253600"/>
    <a:srgbClr val="E600AA"/>
    <a:srgbClr val="0097CC"/>
    <a:srgbClr val="5B9DFF"/>
    <a:srgbClr val="D68B1C"/>
    <a:srgbClr val="A8007C"/>
    <a:srgbClr val="259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16A46B-C03C-4E08-84B0-14A2A2FD74E4}" type="datetimeFigureOut">
              <a:rPr lang="en-US" smtClean="0"/>
              <a:t>5/30/2018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7682E-C0CC-4590-B3E4-64AD3EE88978}" type="slidenum">
              <a:rPr lang="en-US" smtClean="0"/>
              <a:t>‹#›</a:t>
            </a:fld>
            <a:endParaRPr lang="en-US"/>
          </a:p>
        </p:txBody>
      </p:sp>
    </p:spTree>
    <p:extLst>
      <p:ext uri="{BB962C8B-B14F-4D97-AF65-F5344CB8AC3E}">
        <p14:creationId xmlns:p14="http://schemas.microsoft.com/office/powerpoint/2010/main" val="854567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96E6A182-AF03-4CC8-94DC-C0726DF52A64}" type="slidenum">
              <a:rPr lang="en-US" smtClean="0"/>
              <a:t>1</a:t>
            </a:fld>
            <a:endParaRPr lang="en-US"/>
          </a:p>
        </p:txBody>
      </p:sp>
    </p:spTree>
    <p:extLst>
      <p:ext uri="{BB962C8B-B14F-4D97-AF65-F5344CB8AC3E}">
        <p14:creationId xmlns:p14="http://schemas.microsoft.com/office/powerpoint/2010/main" val="1038315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8965" y="4345231"/>
            <a:ext cx="8246070" cy="916230"/>
          </a:xfrm>
          <a:effectLst/>
        </p:spPr>
        <p:txBody>
          <a:bodyPr>
            <a:normAutofit/>
          </a:bodyPr>
          <a:lstStyle>
            <a:lvl1pPr algn="l">
              <a:defRPr sz="3600">
                <a:solidFill>
                  <a:schemeClr val="bg1"/>
                </a:solidFill>
                <a:effectLst>
                  <a:outerShdw blurRad="50800" dist="38100" dir="2700000" algn="tl" rotWithShape="0">
                    <a:prstClr val="black">
                      <a:alpha val="65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8965" y="5261460"/>
            <a:ext cx="8246070" cy="610820"/>
          </a:xfrm>
        </p:spPr>
        <p:txBody>
          <a:bodyPr>
            <a:normAutofit/>
          </a:bodyPr>
          <a:lstStyle>
            <a:lvl1pPr marL="0" indent="0" algn="l">
              <a:buNone/>
              <a:defRPr sz="2800">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5918B87-6193-4B29-BF5F-8F97221BB1D2}" type="datetime1">
              <a:rPr lang="en-US" smtClean="0"/>
              <a:t>5/30/2018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A3D594-21A4-477F-84DD-4FF2D9DCF8C9}" type="datetime1">
              <a:rPr lang="en-US" smtClean="0"/>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B4309-774D-464C-B8ED-0A863D98D309}" type="datetime1">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C3C03-642F-46F4-8E72-A9F69825BCEF}" type="datetime1">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Click to edit Master title style</a:t>
            </a:r>
            <a:endParaRPr lang="fa-IR" dirty="0"/>
          </a:p>
        </p:txBody>
      </p:sp>
      <p:sp>
        <p:nvSpPr>
          <p:cNvPr id="3" name="Date Placeholder 3"/>
          <p:cNvSpPr>
            <a:spLocks noGrp="1"/>
          </p:cNvSpPr>
          <p:nvPr>
            <p:ph type="dt" sz="half" idx="10"/>
          </p:nvPr>
        </p:nvSpPr>
        <p:spPr/>
        <p:txBody>
          <a:bodyPr/>
          <a:lstStyle>
            <a:lvl1pPr>
              <a:defRPr/>
            </a:lvl1pPr>
          </a:lstStyle>
          <a:p>
            <a:pPr>
              <a:defRPr/>
            </a:pPr>
            <a:fld id="{8C7C02B1-2EAD-455E-A7CB-288B27FCC4C9}" type="datetime8">
              <a:rPr lang="fa-IR" smtClean="0">
                <a:solidFill>
                  <a:prstClr val="black">
                    <a:tint val="75000"/>
                  </a:prstClr>
                </a:solidFill>
              </a:rPr>
              <a:t>30 مه 18</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79D84E-DA7D-4835-B744-330630823E20}" type="slidenum">
              <a:rPr lang="fa-IR">
                <a:solidFill>
                  <a:prstClr val="black">
                    <a:tint val="75000"/>
                  </a:prstClr>
                </a:solidFill>
              </a:rPr>
              <a:pPr>
                <a:defRPr/>
              </a:pPr>
              <a:t>‹#›</a:t>
            </a:fld>
            <a:endParaRPr lang="fa-IR">
              <a:solidFill>
                <a:prstClr val="black">
                  <a:tint val="75000"/>
                </a:prstClr>
              </a:solidFill>
            </a:endParaRPr>
          </a:p>
        </p:txBody>
      </p:sp>
    </p:spTree>
    <p:extLst>
      <p:ext uri="{BB962C8B-B14F-4D97-AF65-F5344CB8AC3E}">
        <p14:creationId xmlns:p14="http://schemas.microsoft.com/office/powerpoint/2010/main" val="188587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69" y="514627"/>
            <a:ext cx="7940659" cy="610820"/>
          </a:xfrm>
        </p:spPr>
        <p:txBody>
          <a:bodyPr>
            <a:noAutofit/>
          </a:bodyPr>
          <a:lstStyle>
            <a:lvl1pPr algn="l">
              <a:defRPr sz="4400" b="1">
                <a:solidFill>
                  <a:schemeClr val="bg1"/>
                </a:solidFill>
                <a:effectLst>
                  <a:outerShdw blurRad="50800" dist="38100" dir="2700000" algn="tl" rotWithShape="0">
                    <a:prstClr val="black">
                      <a:alpha val="65000"/>
                    </a:prstClr>
                  </a:outerShdw>
                </a:effectLst>
                <a:cs typeface="B Mitra" panose="000004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69" y="1443835"/>
            <a:ext cx="7940661" cy="4275739"/>
          </a:xfrm>
        </p:spPr>
        <p:txBody>
          <a:bodyPr>
            <a:normAutofit/>
          </a:bodyPr>
          <a:lstStyle>
            <a:lvl1pPr algn="r" rtl="1">
              <a:defRPr sz="3200">
                <a:solidFill>
                  <a:schemeClr val="tx2">
                    <a:lumMod val="50000"/>
                  </a:schemeClr>
                </a:solidFill>
                <a:cs typeface="B Mitra" panose="00000400000000000000" pitchFamily="2" charset="-78"/>
              </a:defRPr>
            </a:lvl1pPr>
            <a:lvl2pPr algn="r" rtl="1">
              <a:defRPr sz="3200">
                <a:solidFill>
                  <a:schemeClr val="tx2">
                    <a:lumMod val="50000"/>
                  </a:schemeClr>
                </a:solidFill>
                <a:cs typeface="B Mitra" panose="00000400000000000000" pitchFamily="2" charset="-78"/>
              </a:defRPr>
            </a:lvl2pPr>
            <a:lvl3pPr algn="r" rtl="1">
              <a:defRPr sz="2800">
                <a:solidFill>
                  <a:schemeClr val="tx2">
                    <a:lumMod val="50000"/>
                  </a:schemeClr>
                </a:solidFill>
                <a:cs typeface="B Mitra" panose="00000400000000000000" pitchFamily="2" charset="-78"/>
              </a:defRPr>
            </a:lvl3pPr>
            <a:lvl4pPr algn="r" rtl="1">
              <a:defRPr sz="2400">
                <a:solidFill>
                  <a:schemeClr val="tx2">
                    <a:lumMod val="50000"/>
                  </a:schemeClr>
                </a:solidFill>
                <a:cs typeface="B Mitra" panose="00000400000000000000" pitchFamily="2" charset="-78"/>
              </a:defRPr>
            </a:lvl4pPr>
            <a:lvl5pPr algn="r" rtl="1">
              <a:defRPr sz="2400">
                <a:solidFill>
                  <a:schemeClr val="tx2">
                    <a:lumMod val="50000"/>
                  </a:schemeClr>
                </a:solidFill>
                <a:cs typeface="B Mitra" panose="00000400000000000000" pitchFamily="2" charset="-7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20FD2A-F74C-4012-873C-564BC57FEEB8}" type="datetime1">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9298" y="535626"/>
            <a:ext cx="6413610" cy="763525"/>
          </a:xfrm>
        </p:spPr>
        <p:txBody>
          <a:bodyPr>
            <a:normAutofit/>
          </a:bodyPr>
          <a:lstStyle>
            <a:lvl1pPr algn="l">
              <a:defRPr sz="3600">
                <a:solidFill>
                  <a:srgbClr val="0097CC"/>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709299" y="1451856"/>
            <a:ext cx="6413610" cy="4275740"/>
          </a:xfrm>
        </p:spPr>
        <p:txBody>
          <a:bodyPr/>
          <a:lstStyle>
            <a:lvl1pPr>
              <a:defRPr sz="2800">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E3FD1C3-0A46-4F3C-BD10-2D419816E56D}" type="datetime1">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2AB073-6128-448D-B37C-5A248C6FD1D9}" type="datetime1">
              <a:rPr lang="en-US" smtClean="0"/>
              <a:t>5/30/2018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8172"/>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E542C2-85FF-4D0A-8879-741A3BEEC9AD}" type="datetime1">
              <a:rPr lang="en-US" smtClean="0"/>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680310"/>
            <a:ext cx="8229600" cy="532180"/>
          </a:xfrm>
        </p:spPr>
        <p:txBody>
          <a:bodyPr>
            <a:normAutofit/>
          </a:bodyPr>
          <a:lstStyle>
            <a:lvl1pPr algn="l">
              <a:defRPr sz="3600">
                <a:solidFill>
                  <a:schemeClr val="bg1"/>
                </a:solidFill>
                <a:effectLst>
                  <a:outerShdw blurRad="50800" dist="38100" dir="2700000" algn="tl" rotWithShape="0">
                    <a:prstClr val="black">
                      <a:alpha val="65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6" y="1404645"/>
            <a:ext cx="4123034" cy="763524"/>
          </a:xfrm>
        </p:spPr>
        <p:txBody>
          <a:bodyPr anchor="b"/>
          <a:lstStyle>
            <a:lvl1pPr marL="0" indent="0" algn="l">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320875"/>
            <a:ext cx="4123035" cy="3035058"/>
          </a:xfrm>
        </p:spPr>
        <p:txBody>
          <a:bodyPr/>
          <a:lstStyle>
            <a:lvl1pPr algn="l">
              <a:defRPr sz="2400">
                <a:solidFill>
                  <a:schemeClr val="tx2">
                    <a:lumMod val="50000"/>
                  </a:schemeClr>
                </a:solidFill>
              </a:defRPr>
            </a:lvl1pPr>
            <a:lvl2pPr algn="l">
              <a:defRPr sz="2000">
                <a:solidFill>
                  <a:schemeClr val="tx2">
                    <a:lumMod val="50000"/>
                  </a:schemeClr>
                </a:solidFill>
              </a:defRPr>
            </a:lvl2pPr>
            <a:lvl3pPr algn="l">
              <a:defRPr sz="1800">
                <a:solidFill>
                  <a:schemeClr val="tx2">
                    <a:lumMod val="50000"/>
                  </a:schemeClr>
                </a:solidFill>
              </a:defRPr>
            </a:lvl3pPr>
            <a:lvl4pPr algn="l">
              <a:defRPr sz="1600">
                <a:solidFill>
                  <a:schemeClr val="tx2">
                    <a:lumMod val="50000"/>
                  </a:schemeClr>
                </a:solidFill>
              </a:defRPr>
            </a:lvl4pPr>
            <a:lvl5pPr algn="l">
              <a:defRPr sz="16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1" y="1404645"/>
            <a:ext cx="4106566" cy="763525"/>
          </a:xfrm>
        </p:spPr>
        <p:txBody>
          <a:bodyPr anchor="b"/>
          <a:lstStyle>
            <a:lvl1pPr marL="0" indent="0" algn="l">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2320876"/>
            <a:ext cx="4106566" cy="3035058"/>
          </a:xfrm>
        </p:spPr>
        <p:txBody>
          <a:bodyPr/>
          <a:lstStyle>
            <a:lvl1pPr algn="l">
              <a:defRPr sz="2400">
                <a:solidFill>
                  <a:schemeClr val="tx2">
                    <a:lumMod val="50000"/>
                  </a:schemeClr>
                </a:solidFill>
              </a:defRPr>
            </a:lvl1pPr>
            <a:lvl2pPr algn="l">
              <a:defRPr sz="2000">
                <a:solidFill>
                  <a:schemeClr val="tx2">
                    <a:lumMod val="50000"/>
                  </a:schemeClr>
                </a:solidFill>
              </a:defRPr>
            </a:lvl2pPr>
            <a:lvl3pPr algn="l">
              <a:defRPr sz="1800">
                <a:solidFill>
                  <a:schemeClr val="tx2">
                    <a:lumMod val="50000"/>
                  </a:schemeClr>
                </a:solidFill>
              </a:defRPr>
            </a:lvl3pPr>
            <a:lvl4pPr algn="l">
              <a:defRPr sz="1600">
                <a:solidFill>
                  <a:schemeClr val="tx2">
                    <a:lumMod val="50000"/>
                  </a:schemeClr>
                </a:solidFill>
              </a:defRPr>
            </a:lvl4pPr>
            <a:lvl5pPr algn="l">
              <a:defRPr sz="16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10D34F6-9636-40A4-8DB3-BF47592C7091}" type="datetime1">
              <a:rPr lang="en-US" smtClean="0"/>
              <a:t>5/30/2018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1CF4E0-EB5E-4073-ADCF-E43C57CCB674}" type="datetime1">
              <a:rPr lang="en-US" smtClean="0"/>
              <a:t>5/30/2018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3540A-0B26-4EB0-BF67-9358ACCBBA66}" type="datetime1">
              <a:rPr lang="en-US" smtClean="0"/>
              <a:t>5/30/2018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CC33A-FA40-42DA-A9CB-E73F6070B4B0}" type="datetime1">
              <a:rPr lang="en-US" smtClean="0"/>
              <a:t>5/30/2018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F8536-08C8-4FA1-8A07-325B9221EF45}" type="datetime1">
              <a:rPr lang="en-US" smtClean="0"/>
              <a:t>5/30/2018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communication skills. emadi\zx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Oval 6"/>
          <p:cNvSpPr>
            <a:spLocks noChangeArrowheads="1"/>
          </p:cNvSpPr>
          <p:nvPr/>
        </p:nvSpPr>
        <p:spPr bwMode="auto">
          <a:xfrm>
            <a:off x="3200401" y="628650"/>
            <a:ext cx="989410" cy="810816"/>
          </a:xfrm>
          <a:prstGeom prst="ellipse">
            <a:avLst/>
          </a:prstGeom>
          <a:solidFill>
            <a:schemeClr val="bg1"/>
          </a:solidFill>
          <a:ln w="9525">
            <a:solidFill>
              <a:schemeClr val="tx1"/>
            </a:solidFill>
            <a:round/>
            <a:headEnd/>
            <a:tailEnd/>
          </a:ln>
        </p:spPr>
        <p:txBody>
          <a:bodyPr wrap="none" anchor="ct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endParaRPr lang="fa-IR" sz="1350">
              <a:solidFill>
                <a:prstClr val="black"/>
              </a:solidFill>
              <a:latin typeface="Arial" panose="020B0604020202020204" pitchFamily="34" charset="0"/>
            </a:endParaRPr>
          </a:p>
        </p:txBody>
      </p:sp>
      <p:pic>
        <p:nvPicPr>
          <p:cNvPr id="3076" name="Picture 7" descr="allah%5B1%5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550" y="857250"/>
            <a:ext cx="8858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03DB586C-13CC-4E32-91B6-5508B4ECC514}" type="slidenum">
              <a:rPr lang="fa-IR">
                <a:solidFill>
                  <a:prstClr val="black">
                    <a:tint val="75000"/>
                  </a:prstClr>
                </a:solidFill>
              </a:rPr>
              <a:pPr>
                <a:defRPr/>
              </a:pPr>
              <a:t>1</a:t>
            </a:fld>
            <a:endParaRPr lang="fa-IR">
              <a:solidFill>
                <a:prstClr val="black">
                  <a:tint val="75000"/>
                </a:prstClr>
              </a:solidFill>
            </a:endParaRPr>
          </a:p>
        </p:txBody>
      </p:sp>
    </p:spTree>
    <p:extLst>
      <p:ext uri="{BB962C8B-B14F-4D97-AF65-F5344CB8AC3E}">
        <p14:creationId xmlns:p14="http://schemas.microsoft.com/office/powerpoint/2010/main" val="826725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10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3836"/>
            <a:ext cx="9144000" cy="137434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23589"/>
            <a:ext cx="9144000" cy="2290576"/>
          </a:xfrm>
          <a:prstGeom prst="rect">
            <a:avLst/>
          </a:prstGeom>
        </p:spPr>
      </p:pic>
    </p:spTree>
    <p:extLst>
      <p:ext uri="{BB962C8B-B14F-4D97-AF65-F5344CB8AC3E}">
        <p14:creationId xmlns:p14="http://schemas.microsoft.com/office/powerpoint/2010/main" val="4273499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11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1130"/>
            <a:ext cx="9144000" cy="4733855"/>
          </a:xfrm>
          <a:prstGeom prst="rect">
            <a:avLst/>
          </a:prstGeom>
        </p:spPr>
      </p:pic>
    </p:spTree>
    <p:extLst>
      <p:ext uri="{BB962C8B-B14F-4D97-AF65-F5344CB8AC3E}">
        <p14:creationId xmlns:p14="http://schemas.microsoft.com/office/powerpoint/2010/main" val="254384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12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8424"/>
            <a:ext cx="9144000" cy="5217925"/>
          </a:xfrm>
          <a:prstGeom prst="rect">
            <a:avLst/>
          </a:prstGeom>
        </p:spPr>
      </p:pic>
    </p:spTree>
    <p:extLst>
      <p:ext uri="{BB962C8B-B14F-4D97-AF65-F5344CB8AC3E}">
        <p14:creationId xmlns:p14="http://schemas.microsoft.com/office/powerpoint/2010/main" val="284254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13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1130"/>
            <a:ext cx="9144000" cy="5039265"/>
          </a:xfrm>
          <a:prstGeom prst="rect">
            <a:avLst/>
          </a:prstGeom>
        </p:spPr>
      </p:pic>
    </p:spTree>
    <p:extLst>
      <p:ext uri="{BB962C8B-B14F-4D97-AF65-F5344CB8AC3E}">
        <p14:creationId xmlns:p14="http://schemas.microsoft.com/office/powerpoint/2010/main" val="519470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ساختار سوالات تشریحی</a:t>
            </a:r>
            <a:endParaRPr lang="fa-IR" dirty="0"/>
          </a:p>
        </p:txBody>
      </p:sp>
      <p:sp>
        <p:nvSpPr>
          <p:cNvPr id="3" name="Content Placeholder 2"/>
          <p:cNvSpPr>
            <a:spLocks noGrp="1"/>
          </p:cNvSpPr>
          <p:nvPr>
            <p:ph idx="1"/>
          </p:nvPr>
        </p:nvSpPr>
        <p:spPr/>
        <p:txBody>
          <a:bodyPr/>
          <a:lstStyle/>
          <a:p>
            <a:r>
              <a:rPr lang="fa-IR" dirty="0" smtClean="0"/>
              <a:t>قدرت فهم مطالب</a:t>
            </a:r>
          </a:p>
          <a:p>
            <a:r>
              <a:rPr lang="fa-IR" dirty="0" smtClean="0"/>
              <a:t>درک عمیق محتوی درس</a:t>
            </a:r>
          </a:p>
          <a:p>
            <a:r>
              <a:rPr lang="fa-IR" dirty="0" smtClean="0"/>
              <a:t>پردازش پاسخ ها</a:t>
            </a:r>
          </a:p>
          <a:p>
            <a:r>
              <a:rPr lang="fa-IR" dirty="0" smtClean="0"/>
              <a:t>طبقات بالای حیطه شناختی</a:t>
            </a:r>
          </a:p>
          <a:p>
            <a:r>
              <a:rPr lang="fa-IR" dirty="0" smtClean="0"/>
              <a:t>فرآیند فکری عمیق و سیستماتیک(پاسخ دهی)</a:t>
            </a:r>
          </a:p>
          <a:p>
            <a:r>
              <a:rPr lang="fa-IR" dirty="0" smtClean="0"/>
              <a:t>کوته پاسخ(دانسته های آزمودنی ها تا سطح کاربرد حیطه شناختی)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14</a:t>
            </a:fld>
            <a:endParaRPr lang="en-US"/>
          </a:p>
        </p:txBody>
      </p:sp>
    </p:spTree>
    <p:extLst>
      <p:ext uri="{BB962C8B-B14F-4D97-AF65-F5344CB8AC3E}">
        <p14:creationId xmlns:p14="http://schemas.microsoft.com/office/powerpoint/2010/main" val="4190331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تعریف</a:t>
            </a:r>
            <a:endParaRPr lang="fa-IR" dirty="0"/>
          </a:p>
        </p:txBody>
      </p:sp>
      <p:sp>
        <p:nvSpPr>
          <p:cNvPr id="3" name="Content Placeholder 2"/>
          <p:cNvSpPr>
            <a:spLocks noGrp="1"/>
          </p:cNvSpPr>
          <p:nvPr>
            <p:ph idx="1"/>
          </p:nvPr>
        </p:nvSpPr>
        <p:spPr/>
        <p:txBody>
          <a:bodyPr/>
          <a:lstStyle/>
          <a:p>
            <a:r>
              <a:rPr lang="fa-IR" dirty="0" smtClean="0"/>
              <a:t>آزمون کتبی</a:t>
            </a:r>
          </a:p>
          <a:p>
            <a:r>
              <a:rPr lang="fa-IR" dirty="0" smtClean="0"/>
              <a:t>تولید پاسخ توسط آزمودنی</a:t>
            </a:r>
          </a:p>
          <a:p>
            <a:r>
              <a:rPr lang="fa-IR" dirty="0" smtClean="0"/>
              <a:t> پاسخ معمولا بیش از یک جمله</a:t>
            </a:r>
          </a:p>
          <a:p>
            <a:r>
              <a:rPr lang="fa-IR" dirty="0" smtClean="0"/>
              <a:t> جواب منحصر به فرد و الگوی پاسخ دهی مشخص</a:t>
            </a:r>
          </a:p>
          <a:p>
            <a:r>
              <a:rPr lang="fa-IR" dirty="0" smtClean="0"/>
              <a:t>ارزیابی صحت و کیفیت پاسخ توسط فرد ماهر و متخصص</a:t>
            </a:r>
          </a:p>
          <a:p>
            <a:pPr marL="0" indent="0" algn="l">
              <a:buNone/>
            </a:pPr>
            <a:r>
              <a:rPr lang="fa-IR" dirty="0" smtClean="0"/>
              <a:t>استالینکر 1951</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15</a:t>
            </a:fld>
            <a:endParaRPr lang="en-US"/>
          </a:p>
        </p:txBody>
      </p:sp>
    </p:spTree>
    <p:extLst>
      <p:ext uri="{BB962C8B-B14F-4D97-AF65-F5344CB8AC3E}">
        <p14:creationId xmlns:p14="http://schemas.microsoft.com/office/powerpoint/2010/main" val="1374586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معیار ها</a:t>
            </a:r>
            <a:endParaRPr lang="fa-IR" dirty="0"/>
          </a:p>
        </p:txBody>
      </p:sp>
      <p:sp>
        <p:nvSpPr>
          <p:cNvPr id="3" name="Content Placeholder 2"/>
          <p:cNvSpPr>
            <a:spLocks noGrp="1"/>
          </p:cNvSpPr>
          <p:nvPr>
            <p:ph idx="1"/>
          </p:nvPr>
        </p:nvSpPr>
        <p:spPr/>
        <p:txBody>
          <a:bodyPr/>
          <a:lstStyle/>
          <a:p>
            <a:r>
              <a:rPr lang="fa-IR" dirty="0" smtClean="0"/>
              <a:t>تولید و ارائه پاسخ توسط آزمودنی</a:t>
            </a:r>
          </a:p>
          <a:p>
            <a:r>
              <a:rPr lang="fa-IR" dirty="0" smtClean="0"/>
              <a:t>ارائه استباط و درک از سوال توسط آزمودنی</a:t>
            </a:r>
          </a:p>
          <a:p>
            <a:r>
              <a:rPr lang="fa-IR" dirty="0" smtClean="0"/>
              <a:t>ارائه پاسخ صحیح به اشکال گوناگون</a:t>
            </a:r>
          </a:p>
          <a:p>
            <a:r>
              <a:rPr lang="fa-IR" dirty="0" smtClean="0"/>
              <a:t>قضاوت ذهنی برای تعیین صحت و کیفیت پاسخ</a:t>
            </a:r>
          </a:p>
          <a:p>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16</a:t>
            </a:fld>
            <a:endParaRPr lang="en-US"/>
          </a:p>
        </p:txBody>
      </p:sp>
    </p:spTree>
    <p:extLst>
      <p:ext uri="{BB962C8B-B14F-4D97-AF65-F5344CB8AC3E}">
        <p14:creationId xmlns:p14="http://schemas.microsoft.com/office/powerpoint/2010/main" val="2478339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انتخاب دقیق محتوی مورد سنجش</a:t>
            </a:r>
          </a:p>
          <a:p>
            <a:r>
              <a:rPr lang="fa-IR" dirty="0" smtClean="0"/>
              <a:t>طراحی ساختارمند سوالات تشریحی</a:t>
            </a:r>
          </a:p>
          <a:p>
            <a:r>
              <a:rPr lang="fa-IR" dirty="0" smtClean="0"/>
              <a:t>تاثیر بر پایایی آزمون</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17</a:t>
            </a:fld>
            <a:endParaRPr lang="en-US"/>
          </a:p>
        </p:txBody>
      </p:sp>
    </p:spTree>
    <p:extLst>
      <p:ext uri="{BB962C8B-B14F-4D97-AF65-F5344CB8AC3E}">
        <p14:creationId xmlns:p14="http://schemas.microsoft.com/office/powerpoint/2010/main" val="1799805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p:sp>
        <p:nvSpPr>
          <p:cNvPr id="3" name="Content Placeholder 2"/>
          <p:cNvSpPr>
            <a:spLocks noGrp="1"/>
          </p:cNvSpPr>
          <p:nvPr>
            <p:ph idx="1"/>
          </p:nvPr>
        </p:nvSpPr>
        <p:spPr/>
        <p:txBody>
          <a:bodyPr/>
          <a:lstStyle/>
          <a:p>
            <a:r>
              <a:rPr lang="fa-IR" dirty="0" smtClean="0"/>
              <a:t>هفت گام در اتخاذ تصمیمات اخلاق پزشکی را لیست کنید.</a:t>
            </a:r>
          </a:p>
          <a:p>
            <a:pPr lvl="1"/>
            <a:r>
              <a:rPr lang="fa-IR" dirty="0" smtClean="0"/>
              <a:t>عدم نیاز به درک عمیق</a:t>
            </a:r>
          </a:p>
          <a:p>
            <a:pPr lvl="1"/>
            <a:r>
              <a:rPr lang="fa-IR" dirty="0" smtClean="0"/>
              <a:t>یادآوری ساده</a:t>
            </a:r>
          </a:p>
          <a:p>
            <a:pPr lvl="1"/>
            <a:r>
              <a:rPr lang="fa-IR" dirty="0" smtClean="0"/>
              <a:t>ارائه پاسخ در قالب یک عبارت</a:t>
            </a:r>
          </a:p>
          <a:p>
            <a:pPr lvl="1"/>
            <a:r>
              <a:rPr lang="fa-IR" dirty="0" smtClean="0"/>
              <a:t>عدم امکان ارائه پاسخ های خلاقانه</a:t>
            </a:r>
          </a:p>
          <a:p>
            <a:pPr lvl="1"/>
            <a:r>
              <a:rPr lang="fa-IR" dirty="0" smtClean="0"/>
              <a:t>ارزیابی و نمره دهی توسط فرد معمولی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18</a:t>
            </a:fld>
            <a:endParaRPr lang="en-US"/>
          </a:p>
        </p:txBody>
      </p:sp>
    </p:spTree>
    <p:extLst>
      <p:ext uri="{BB962C8B-B14F-4D97-AF65-F5344CB8AC3E}">
        <p14:creationId xmlns:p14="http://schemas.microsoft.com/office/powerpoint/2010/main" val="67594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سوالات تشریحی</a:t>
            </a:r>
            <a:endParaRPr lang="fa-IR" dirty="0"/>
          </a:p>
        </p:txBody>
      </p:sp>
      <p:sp>
        <p:nvSpPr>
          <p:cNvPr id="3" name="Content Placeholder 2"/>
          <p:cNvSpPr>
            <a:spLocks noGrp="1"/>
          </p:cNvSpPr>
          <p:nvPr>
            <p:ph idx="1"/>
          </p:nvPr>
        </p:nvSpPr>
        <p:spPr/>
        <p:txBody>
          <a:bodyPr/>
          <a:lstStyle/>
          <a:p>
            <a:r>
              <a:rPr lang="fa-IR" dirty="0" smtClean="0"/>
              <a:t>میزان اختیار و آزادی عمل آزمودنی در ارائه پاسخ</a:t>
            </a:r>
          </a:p>
          <a:p>
            <a:r>
              <a:rPr lang="fa-IR" dirty="0" smtClean="0"/>
              <a:t>گسترده پاسخ( اختیار کامل در میزان پاسخ و مدت زمان)</a:t>
            </a:r>
          </a:p>
          <a:p>
            <a:r>
              <a:rPr lang="fa-IR" dirty="0" smtClean="0"/>
              <a:t>محدود پاسخ( محدودیت برای حجم پاسخ)</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19</a:t>
            </a:fld>
            <a:endParaRPr lang="en-US"/>
          </a:p>
        </p:txBody>
      </p:sp>
    </p:spTree>
    <p:extLst>
      <p:ext uri="{BB962C8B-B14F-4D97-AF65-F5344CB8AC3E}">
        <p14:creationId xmlns:p14="http://schemas.microsoft.com/office/powerpoint/2010/main" val="552411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1950"/>
            <a:ext cx="7940661" cy="2137870"/>
          </a:xfrm>
        </p:spPr>
        <p:style>
          <a:lnRef idx="2">
            <a:schemeClr val="accent2"/>
          </a:lnRef>
          <a:fillRef idx="1">
            <a:schemeClr val="lt1"/>
          </a:fillRef>
          <a:effectRef idx="0">
            <a:schemeClr val="accent2"/>
          </a:effectRef>
          <a:fontRef idx="minor">
            <a:schemeClr val="dk1"/>
          </a:fontRef>
        </p:style>
        <p:txBody>
          <a:bodyPr>
            <a:noAutofit/>
          </a:bodyPr>
          <a:lstStyle/>
          <a:p>
            <a:pPr algn="ctr" rtl="1"/>
            <a:r>
              <a:rPr lang="fa-IR" dirty="0" smtClean="0">
                <a:solidFill>
                  <a:schemeClr val="tx1"/>
                </a:solidFill>
                <a:effectLst/>
                <a:cs typeface="B Mitra" panose="00000400000000000000" pitchFamily="2" charset="-78"/>
              </a:rPr>
              <a:t> خانواده سوالات باز پاسخ</a:t>
            </a:r>
            <a:br>
              <a:rPr lang="fa-IR" dirty="0" smtClean="0">
                <a:solidFill>
                  <a:schemeClr val="tx1"/>
                </a:solidFill>
                <a:effectLst/>
                <a:cs typeface="B Mitra" panose="00000400000000000000" pitchFamily="2" charset="-78"/>
              </a:rPr>
            </a:br>
            <a:r>
              <a:rPr lang="fa-IR" dirty="0" smtClean="0">
                <a:solidFill>
                  <a:schemeClr val="tx1"/>
                </a:solidFill>
                <a:effectLst/>
                <a:cs typeface="B Mitra" panose="00000400000000000000" pitchFamily="2" charset="-78"/>
              </a:rPr>
              <a:t>1397/3/10</a:t>
            </a:r>
            <a:endParaRPr lang="en-US" dirty="0">
              <a:solidFill>
                <a:schemeClr val="tx1"/>
              </a:solidFill>
              <a:effectLst/>
              <a:cs typeface="B Mitra" panose="00000400000000000000" pitchFamily="2" charset="-78"/>
            </a:endParaRPr>
          </a:p>
        </p:txBody>
      </p:sp>
      <p:sp>
        <p:nvSpPr>
          <p:cNvPr id="3" name="Subtitle 2"/>
          <p:cNvSpPr>
            <a:spLocks noGrp="1"/>
          </p:cNvSpPr>
          <p:nvPr>
            <p:ph type="subTitle" idx="1"/>
          </p:nvPr>
        </p:nvSpPr>
        <p:spPr>
          <a:xfrm>
            <a:off x="243213" y="5050775"/>
            <a:ext cx="8246070" cy="610820"/>
          </a:xfrm>
        </p:spPr>
        <p:txBody>
          <a:bodyPr>
            <a:noAutofit/>
          </a:bodyPr>
          <a:lstStyle/>
          <a:p>
            <a:pPr algn="ctr"/>
            <a:r>
              <a:rPr lang="fa-IR" sz="4000" b="1" dirty="0" smtClean="0">
                <a:solidFill>
                  <a:srgbClr val="FFFF00"/>
                </a:solidFill>
                <a:cs typeface="B Mitra" panose="00000400000000000000" pitchFamily="2" charset="-78"/>
              </a:rPr>
              <a:t>مجید شفیعیان</a:t>
            </a:r>
            <a:r>
              <a:rPr lang="en-GB" sz="4000" b="1" dirty="0" smtClean="0">
                <a:solidFill>
                  <a:srgbClr val="FFFF00"/>
                </a:solidFill>
                <a:cs typeface="B Mitra" panose="00000400000000000000" pitchFamily="2" charset="-78"/>
              </a:rPr>
              <a:t> </a:t>
            </a:r>
            <a:r>
              <a:rPr lang="fa-IR" sz="4000" b="1" dirty="0" smtClean="0">
                <a:solidFill>
                  <a:srgbClr val="FFFF00"/>
                </a:solidFill>
                <a:cs typeface="B Mitra" panose="00000400000000000000" pitchFamily="2" charset="-78"/>
              </a:rPr>
              <a:t>دکتر</a:t>
            </a:r>
            <a:endParaRPr lang="en-US" sz="4000" b="1" dirty="0">
              <a:solidFill>
                <a:srgbClr val="FFFF00"/>
              </a:solidFill>
              <a:cs typeface="B Mitra" panose="00000400000000000000" pitchFamily="2" charset="-78"/>
            </a:endParaRPr>
          </a:p>
        </p:txBody>
      </p:sp>
      <p:sp>
        <p:nvSpPr>
          <p:cNvPr id="5" name="TextBox 4"/>
          <p:cNvSpPr txBox="1"/>
          <p:nvPr/>
        </p:nvSpPr>
        <p:spPr>
          <a:xfrm>
            <a:off x="6709870" y="706329"/>
            <a:ext cx="1985165" cy="369332"/>
          </a:xfrm>
          <a:prstGeom prst="rect">
            <a:avLst/>
          </a:prstGeom>
          <a:noFill/>
        </p:spPr>
        <p:txBody>
          <a:bodyPr wrap="square" rtlCol="1">
            <a:spAutoFit/>
          </a:bodyPr>
          <a:lstStyle/>
          <a:p>
            <a:pPr algn="r" rtl="1"/>
            <a:r>
              <a:rPr lang="fa-IR" b="1" dirty="0" smtClean="0">
                <a:cs typeface="B Mitra" panose="00000400000000000000" pitchFamily="2" charset="-78"/>
              </a:rPr>
              <a:t>بسم الله الرحمن الرحیم</a:t>
            </a:r>
            <a:endParaRPr lang="fa-IR" b="1" dirty="0">
              <a:cs typeface="B Mitra" panose="00000400000000000000" pitchFamily="2" charset="-78"/>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pPr/>
              <a:t>2</a:t>
            </a:fld>
            <a:endParaRPr lang="en-US" dirty="0"/>
          </a:p>
        </p:txBody>
      </p:sp>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گسترده پاسخ</a:t>
            </a:r>
            <a:endParaRPr lang="fa-IR" dirty="0"/>
          </a:p>
        </p:txBody>
      </p:sp>
      <p:sp>
        <p:nvSpPr>
          <p:cNvPr id="3" name="Content Placeholder 2"/>
          <p:cNvSpPr>
            <a:spLocks noGrp="1"/>
          </p:cNvSpPr>
          <p:nvPr>
            <p:ph idx="1"/>
          </p:nvPr>
        </p:nvSpPr>
        <p:spPr/>
        <p:txBody>
          <a:bodyPr/>
          <a:lstStyle/>
          <a:p>
            <a:r>
              <a:rPr lang="fa-IR" dirty="0" smtClean="0"/>
              <a:t>ارائه پاسخ به نحوی منطقی و خلاقانه </a:t>
            </a:r>
          </a:p>
          <a:p>
            <a:r>
              <a:rPr lang="fa-IR" dirty="0" smtClean="0"/>
              <a:t>ترکیب اطلاعات و دانسته های موجود</a:t>
            </a:r>
          </a:p>
          <a:p>
            <a:r>
              <a:rPr lang="fa-IR" dirty="0" smtClean="0"/>
              <a:t>ترکیب و ارزشیابی در تاکسونومی بلوم</a:t>
            </a:r>
          </a:p>
          <a:p>
            <a:r>
              <a:rPr lang="fa-IR" dirty="0" smtClean="0"/>
              <a:t>طرز تفکر، سبک نگارش،نتیجه گیری منطقی از دانسته ها</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20</a:t>
            </a:fld>
            <a:endParaRPr lang="en-US"/>
          </a:p>
        </p:txBody>
      </p:sp>
    </p:spTree>
    <p:extLst>
      <p:ext uri="{BB962C8B-B14F-4D97-AF65-F5344CB8AC3E}">
        <p14:creationId xmlns:p14="http://schemas.microsoft.com/office/powerpoint/2010/main" val="2670940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انتقاد</a:t>
            </a:r>
            <a:endParaRPr lang="fa-IR" dirty="0"/>
          </a:p>
        </p:txBody>
      </p:sp>
      <p:sp>
        <p:nvSpPr>
          <p:cNvPr id="3" name="Content Placeholder 2"/>
          <p:cNvSpPr>
            <a:spLocks noGrp="1"/>
          </p:cNvSpPr>
          <p:nvPr>
            <p:ph idx="1"/>
          </p:nvPr>
        </p:nvSpPr>
        <p:spPr/>
        <p:txBody>
          <a:bodyPr/>
          <a:lstStyle/>
          <a:p>
            <a:r>
              <a:rPr lang="fa-IR" dirty="0" smtClean="0"/>
              <a:t>تاثیر سبک نگارش، سبک و شیوه ارائه مطلب، دست خط</a:t>
            </a:r>
          </a:p>
          <a:p>
            <a:r>
              <a:rPr lang="fa-IR" dirty="0" smtClean="0"/>
              <a:t>جدا از سطح سواد آزمودنی</a:t>
            </a:r>
          </a:p>
          <a:p>
            <a:r>
              <a:rPr lang="fa-IR" dirty="0" smtClean="0"/>
              <a:t>تجانس روش ارزیابی با هدف آموزشی</a:t>
            </a:r>
          </a:p>
          <a:p>
            <a:r>
              <a:rPr lang="fa-IR" dirty="0" smtClean="0"/>
              <a:t>سنجش توانمندی بخشی از هدف آموزشی</a:t>
            </a:r>
          </a:p>
          <a:p>
            <a:r>
              <a:rPr lang="fa-IR" dirty="0" smtClean="0"/>
              <a:t>افزایش خطای نمره دهی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21</a:t>
            </a:fld>
            <a:endParaRPr lang="en-US"/>
          </a:p>
        </p:txBody>
      </p:sp>
    </p:spTree>
    <p:extLst>
      <p:ext uri="{BB962C8B-B14F-4D97-AF65-F5344CB8AC3E}">
        <p14:creationId xmlns:p14="http://schemas.microsoft.com/office/powerpoint/2010/main" val="3441777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 گسترده پاسخ</a:t>
            </a:r>
            <a:endParaRPr lang="fa-IR" dirty="0"/>
          </a:p>
        </p:txBody>
      </p:sp>
      <p:sp>
        <p:nvSpPr>
          <p:cNvPr id="3" name="Content Placeholder 2"/>
          <p:cNvSpPr>
            <a:spLocks noGrp="1"/>
          </p:cNvSpPr>
          <p:nvPr>
            <p:ph idx="1"/>
          </p:nvPr>
        </p:nvSpPr>
        <p:spPr/>
        <p:txBody>
          <a:bodyPr/>
          <a:lstStyle/>
          <a:p>
            <a:r>
              <a:rPr lang="fa-IR" dirty="0" smtClean="0"/>
              <a:t>مکانیسم افزایش قند خون را متعاقب کاهش سطح انسولین در خون شرح دهید؟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22</a:t>
            </a:fld>
            <a:endParaRPr lang="en-US"/>
          </a:p>
        </p:txBody>
      </p:sp>
    </p:spTree>
    <p:extLst>
      <p:ext uri="{BB962C8B-B14F-4D97-AF65-F5344CB8AC3E}">
        <p14:creationId xmlns:p14="http://schemas.microsoft.com/office/powerpoint/2010/main" val="1197356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محدود پاسخ</a:t>
            </a:r>
            <a:endParaRPr lang="fa-IR" dirty="0"/>
          </a:p>
        </p:txBody>
      </p:sp>
      <p:sp>
        <p:nvSpPr>
          <p:cNvPr id="3" name="Content Placeholder 2"/>
          <p:cNvSpPr>
            <a:spLocks noGrp="1"/>
          </p:cNvSpPr>
          <p:nvPr>
            <p:ph idx="1"/>
          </p:nvPr>
        </p:nvSpPr>
        <p:spPr/>
        <p:txBody>
          <a:bodyPr/>
          <a:lstStyle/>
          <a:p>
            <a:r>
              <a:rPr lang="fa-IR" dirty="0" smtClean="0"/>
              <a:t>محدودیت برای ارائه پاسخ توسط آزمودنی </a:t>
            </a:r>
          </a:p>
          <a:p>
            <a:r>
              <a:rPr lang="fa-IR" dirty="0" smtClean="0"/>
              <a:t>کلماتی خاص در صورت سوال( تعداد پاراگراف یا کلمات)</a:t>
            </a:r>
          </a:p>
          <a:p>
            <a:r>
              <a:rPr lang="fa-IR" dirty="0" smtClean="0"/>
              <a:t>ارائه دستورالعمل</a:t>
            </a:r>
          </a:p>
          <a:p>
            <a:r>
              <a:rPr lang="fa-IR" dirty="0" smtClean="0"/>
              <a:t>ارائه پاسخ در قالب مشخص</a:t>
            </a:r>
          </a:p>
          <a:p>
            <a:r>
              <a:rPr lang="fa-IR" dirty="0" smtClean="0"/>
              <a:t>کاهش خلاقیت</a:t>
            </a:r>
          </a:p>
          <a:p>
            <a:r>
              <a:rPr lang="fa-IR" dirty="0" smtClean="0"/>
              <a:t>سهولت در تصحیح</a:t>
            </a:r>
          </a:p>
          <a:p>
            <a:r>
              <a:rPr lang="fa-IR" dirty="0" smtClean="0"/>
              <a:t>هماهنگ تر شده شیوه نمره دهی</a:t>
            </a:r>
          </a:p>
          <a:p>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23</a:t>
            </a:fld>
            <a:endParaRPr lang="en-US"/>
          </a:p>
        </p:txBody>
      </p:sp>
    </p:spTree>
    <p:extLst>
      <p:ext uri="{BB962C8B-B14F-4D97-AF65-F5344CB8AC3E}">
        <p14:creationId xmlns:p14="http://schemas.microsoft.com/office/powerpoint/2010/main" val="2492865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 محدود پاسخ</a:t>
            </a:r>
            <a:endParaRPr lang="fa-IR" dirty="0"/>
          </a:p>
        </p:txBody>
      </p:sp>
      <p:sp>
        <p:nvSpPr>
          <p:cNvPr id="3" name="Content Placeholder 2"/>
          <p:cNvSpPr>
            <a:spLocks noGrp="1"/>
          </p:cNvSpPr>
          <p:nvPr>
            <p:ph idx="1"/>
          </p:nvPr>
        </p:nvSpPr>
        <p:spPr/>
        <p:txBody>
          <a:bodyPr/>
          <a:lstStyle/>
          <a:p>
            <a:r>
              <a:rPr lang="fa-IR" dirty="0" smtClean="0"/>
              <a:t>کاهش کلسیم خارج سلولی موجب ایجاد تنش و انقباضات عضلانی می شود.علت این امر را در یک پاراگراف توضیح دهید.</a:t>
            </a:r>
          </a:p>
          <a:p>
            <a:endParaRPr lang="fa-IR" dirty="0"/>
          </a:p>
          <a:p>
            <a:r>
              <a:rPr lang="fa-IR" dirty="0" smtClean="0"/>
              <a:t>تفاوت آگنوزی و آفازی نوع اسمی را توضیح دهید(لطفا پاسخ خود را در نیمی از صفحه بنویسد)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24</a:t>
            </a:fld>
            <a:endParaRPr lang="en-US"/>
          </a:p>
        </p:txBody>
      </p:sp>
    </p:spTree>
    <p:extLst>
      <p:ext uri="{BB962C8B-B14F-4D97-AF65-F5344CB8AC3E}">
        <p14:creationId xmlns:p14="http://schemas.microsoft.com/office/powerpoint/2010/main" val="436676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ضرورت و کاربرد سوالات تشریحی</a:t>
            </a:r>
            <a:endParaRPr lang="fa-IR" dirty="0"/>
          </a:p>
        </p:txBody>
      </p:sp>
      <p:sp>
        <p:nvSpPr>
          <p:cNvPr id="3" name="Content Placeholder 2"/>
          <p:cNvSpPr>
            <a:spLocks noGrp="1"/>
          </p:cNvSpPr>
          <p:nvPr>
            <p:ph idx="1"/>
          </p:nvPr>
        </p:nvSpPr>
        <p:spPr/>
        <p:txBody>
          <a:bodyPr/>
          <a:lstStyle/>
          <a:p>
            <a:r>
              <a:rPr lang="fa-IR" dirty="0" smtClean="0"/>
              <a:t>ارزیابی توانایی درک و تفکر در موضوع مورد نظر</a:t>
            </a:r>
          </a:p>
          <a:p>
            <a:r>
              <a:rPr lang="fa-IR" dirty="0" smtClean="0"/>
              <a:t>سنجش توانایی نگارش و سازمان دهی مطالب</a:t>
            </a:r>
          </a:p>
          <a:p>
            <a:pPr marL="0" indent="0">
              <a:buNone/>
            </a:pP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25</a:t>
            </a:fld>
            <a:endParaRPr lang="en-US"/>
          </a:p>
        </p:txBody>
      </p:sp>
    </p:spTree>
    <p:extLst>
      <p:ext uri="{BB962C8B-B14F-4D97-AF65-F5344CB8AC3E}">
        <p14:creationId xmlns:p14="http://schemas.microsoft.com/office/powerpoint/2010/main" val="1687824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مثال تشریحی</a:t>
            </a:r>
            <a:r>
              <a:rPr lang="fa-IR" sz="3600" dirty="0" smtClean="0"/>
              <a:t> </a:t>
            </a:r>
            <a:endParaRPr lang="fa-IR" sz="3600" dirty="0"/>
          </a:p>
        </p:txBody>
      </p:sp>
      <p:sp>
        <p:nvSpPr>
          <p:cNvPr id="3" name="Content Placeholder 2"/>
          <p:cNvSpPr>
            <a:spLocks noGrp="1"/>
          </p:cNvSpPr>
          <p:nvPr>
            <p:ph idx="1"/>
          </p:nvPr>
        </p:nvSpPr>
        <p:spPr/>
        <p:txBody>
          <a:bodyPr/>
          <a:lstStyle/>
          <a:p>
            <a:r>
              <a:rPr lang="fa-IR" dirty="0"/>
              <a:t> استنتاج و استدلال آزمودنی در مواجهه با موضوعات پیچیده</a:t>
            </a:r>
            <a:br>
              <a:rPr lang="fa-IR" dirty="0"/>
            </a:br>
            <a:endParaRPr lang="fa-IR" dirty="0" smtClean="0"/>
          </a:p>
          <a:p>
            <a:endParaRPr lang="fa-IR" dirty="0"/>
          </a:p>
          <a:p>
            <a:pPr marL="0" indent="0">
              <a:buNone/>
            </a:pPr>
            <a:endParaRPr lang="fa-IR" dirty="0" smtClean="0"/>
          </a:p>
        </p:txBody>
      </p:sp>
      <p:sp>
        <p:nvSpPr>
          <p:cNvPr id="4" name="Slide Number Placeholder 3"/>
          <p:cNvSpPr>
            <a:spLocks noGrp="1"/>
          </p:cNvSpPr>
          <p:nvPr>
            <p:ph type="sldNum" sz="quarter" idx="12"/>
          </p:nvPr>
        </p:nvSpPr>
        <p:spPr/>
        <p:txBody>
          <a:bodyPr/>
          <a:lstStyle/>
          <a:p>
            <a:fld id="{B82CCC60-E8CD-4174-8B1A-7DF615B22EEF}" type="slidenum">
              <a:rPr lang="en-US" smtClean="0"/>
              <a:pPr/>
              <a:t>26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76294"/>
            <a:ext cx="9144000" cy="1985165"/>
          </a:xfrm>
          <a:prstGeom prst="rect">
            <a:avLst/>
          </a:prstGeom>
        </p:spPr>
      </p:pic>
    </p:spTree>
    <p:extLst>
      <p:ext uri="{BB962C8B-B14F-4D97-AF65-F5344CB8AC3E}">
        <p14:creationId xmlns:p14="http://schemas.microsoft.com/office/powerpoint/2010/main" val="1707839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p:sp>
        <p:nvSpPr>
          <p:cNvPr id="3" name="Content Placeholder 2"/>
          <p:cNvSpPr>
            <a:spLocks noGrp="1"/>
          </p:cNvSpPr>
          <p:nvPr>
            <p:ph idx="1"/>
          </p:nvPr>
        </p:nvSpPr>
        <p:spPr/>
        <p:txBody>
          <a:bodyPr/>
          <a:lstStyle/>
          <a:p>
            <a:r>
              <a:rPr lang="fa-IR" dirty="0" smtClean="0"/>
              <a:t>توانایی نگارش و خلاقیت فرد در ارائه مطلب علاوه بر دانش</a:t>
            </a:r>
          </a:p>
          <a:p>
            <a:r>
              <a:rPr lang="fa-IR" dirty="0" smtClean="0"/>
              <a:t>کشف دیدگاه و نظرات جدید آزمودنی ها در یک موضوع</a:t>
            </a:r>
          </a:p>
          <a:p>
            <a:endParaRPr lang="fa-IR" dirty="0" smtClean="0"/>
          </a:p>
          <a:p>
            <a:endParaRPr lang="fa-IR" dirty="0"/>
          </a:p>
          <a:p>
            <a:r>
              <a:rPr lang="fa-IR" dirty="0" smtClean="0"/>
              <a:t>دیدگاه خود را در خصوص نظام ارائه خدمات سلامت در کشور در یک صفحه بنویسید.</a:t>
            </a:r>
            <a:endParaRPr lang="fa-IR" dirty="0"/>
          </a:p>
          <a:p>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27</a:t>
            </a:fld>
            <a:endParaRPr lang="en-US"/>
          </a:p>
        </p:txBody>
      </p:sp>
    </p:spTree>
    <p:extLst>
      <p:ext uri="{BB962C8B-B14F-4D97-AF65-F5344CB8AC3E}">
        <p14:creationId xmlns:p14="http://schemas.microsoft.com/office/powerpoint/2010/main" val="42856450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تحلیل ،ترکیب، ارزشیابی</a:t>
            </a:r>
            <a:endParaRPr lang="fa-IR" dirty="0"/>
          </a:p>
        </p:txBody>
      </p:sp>
      <p:sp>
        <p:nvSpPr>
          <p:cNvPr id="3" name="Content Placeholder 2"/>
          <p:cNvSpPr>
            <a:spLocks noGrp="1"/>
          </p:cNvSpPr>
          <p:nvPr>
            <p:ph idx="1"/>
          </p:nvPr>
        </p:nvSpPr>
        <p:spPr/>
        <p:txBody>
          <a:bodyPr/>
          <a:lstStyle/>
          <a:p>
            <a:r>
              <a:rPr lang="fa-IR" dirty="0" smtClean="0"/>
              <a:t>نوزاد دختری دارای ضایعات صورتی رنگ موضعی می باشد.علاوه براین وی دارای عوارض ثانویه ای شامل زخم و انسداد مجاری هوایی نیز هست.در معاینه توسط پزشک همانژیومای مویرگی تشخیص داده شد.علت تکثیر غیر طبیعی عروق در ضایعه را شرح دهید.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28</a:t>
            </a:fld>
            <a:endParaRPr lang="en-US"/>
          </a:p>
        </p:txBody>
      </p:sp>
    </p:spTree>
    <p:extLst>
      <p:ext uri="{BB962C8B-B14F-4D97-AF65-F5344CB8AC3E}">
        <p14:creationId xmlns:p14="http://schemas.microsoft.com/office/powerpoint/2010/main" val="640162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ارزیابی یک موضوع از جوانب گوناگون</a:t>
            </a:r>
            <a:endParaRPr lang="fa-IR" dirty="0"/>
          </a:p>
        </p:txBody>
      </p:sp>
      <p:sp>
        <p:nvSpPr>
          <p:cNvPr id="3" name="Content Placeholder 2"/>
          <p:cNvSpPr>
            <a:spLocks noGrp="1"/>
          </p:cNvSpPr>
          <p:nvPr>
            <p:ph idx="1"/>
          </p:nvPr>
        </p:nvSpPr>
        <p:spPr/>
        <p:txBody>
          <a:bodyPr>
            <a:normAutofit fontScale="92500" lnSpcReduction="10000"/>
          </a:bodyPr>
          <a:lstStyle/>
          <a:p>
            <a:r>
              <a:rPr lang="fa-IR" dirty="0" smtClean="0"/>
              <a:t>شما پزشک بیمارستان هستید مهدی مرد 34 ساله است که مبتلا به دیستروفی عضلانی است و اینک به علت پنومونی به اورژانس مراجعه کرده است.خواب آلوده ولی هوشیار است.پزشک خانوادگی وی در نامه ای نوشته است مهدی از حیث قوای ذهنی هوشیار و طبیعی است و اخیرا یک دوره تحصیلی دانشگاهی را به پایان رسانیده است.اما وضعیت جسمانی وی رو به زوال بوده به طوری که برای انجام بیشتر فعالیت های خود نیازمند والدینش می باشد.می خواهید او را در بخش بستری کنید.پدرش با او به بیمارستان آمده است. شما او را در راهرو می بینیدو او از شما احوال پسرش را می پرسد چگونه پاسخ می دهید؟(دو پاراگراف)</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29</a:t>
            </a:fld>
            <a:endParaRPr lang="en-US"/>
          </a:p>
        </p:txBody>
      </p:sp>
    </p:spTree>
    <p:extLst>
      <p:ext uri="{BB962C8B-B14F-4D97-AF65-F5344CB8AC3E}">
        <p14:creationId xmlns:p14="http://schemas.microsoft.com/office/powerpoint/2010/main" val="1944828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تاریخچه</a:t>
            </a:r>
            <a:endParaRPr lang="fa-IR" dirty="0"/>
          </a:p>
        </p:txBody>
      </p:sp>
      <p:sp>
        <p:nvSpPr>
          <p:cNvPr id="3" name="Content Placeholder 2"/>
          <p:cNvSpPr>
            <a:spLocks noGrp="1"/>
          </p:cNvSpPr>
          <p:nvPr>
            <p:ph idx="1"/>
          </p:nvPr>
        </p:nvSpPr>
        <p:spPr/>
        <p:txBody>
          <a:bodyPr/>
          <a:lstStyle/>
          <a:p>
            <a:r>
              <a:rPr lang="fa-IR" dirty="0" smtClean="0"/>
              <a:t>تا قبل از اواسط قرن نوزدهم</a:t>
            </a:r>
          </a:p>
          <a:p>
            <a:r>
              <a:rPr lang="fa-IR" dirty="0" smtClean="0"/>
              <a:t>فردریک کلی 1928</a:t>
            </a:r>
          </a:p>
          <a:p>
            <a:r>
              <a:rPr lang="fa-IR" dirty="0" smtClean="0"/>
              <a:t>سوالات کوته پاسخ، دانشکده پزشکی اتریش، اصلاح</a:t>
            </a:r>
          </a:p>
          <a:p>
            <a:r>
              <a:rPr lang="fa-IR" dirty="0" smtClean="0"/>
              <a:t>کاهش احتمال حدس و تقلب</a:t>
            </a:r>
          </a:p>
          <a:p>
            <a:r>
              <a:rPr lang="fa-IR" dirty="0" smtClean="0"/>
              <a:t>اواخر دهه 1960،سوالات تشریحی تغییر یافته</a:t>
            </a:r>
          </a:p>
          <a:p>
            <a:r>
              <a:rPr lang="fa-IR" dirty="0" smtClean="0"/>
              <a:t>برد ممیزی کالج سلطنتی انگلستان، هوچکین و ناکس</a:t>
            </a:r>
          </a:p>
          <a:p>
            <a:r>
              <a:rPr lang="fa-IR" dirty="0" smtClean="0"/>
              <a:t>دانشگاه نیوکاسل 1978،توانایی استدلال،حل مساله</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a:t>
            </a:fld>
            <a:endParaRPr lang="en-US"/>
          </a:p>
        </p:txBody>
      </p:sp>
    </p:spTree>
    <p:extLst>
      <p:ext uri="{BB962C8B-B14F-4D97-AF65-F5344CB8AC3E}">
        <p14:creationId xmlns:p14="http://schemas.microsoft.com/office/powerpoint/2010/main" val="2524799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قدرت سازماندهی و نتیجه گیری از اطلاعات</a:t>
            </a:r>
            <a:endParaRPr lang="fa-IR" dirty="0"/>
          </a:p>
        </p:txBody>
      </p:sp>
      <p:sp>
        <p:nvSpPr>
          <p:cNvPr id="3" name="Content Placeholder 2"/>
          <p:cNvSpPr>
            <a:spLocks noGrp="1"/>
          </p:cNvSpPr>
          <p:nvPr>
            <p:ph idx="1"/>
          </p:nvPr>
        </p:nvSpPr>
        <p:spPr/>
        <p:txBody>
          <a:bodyPr/>
          <a:lstStyle/>
          <a:p>
            <a:r>
              <a:rPr lang="fa-IR" dirty="0" smtClean="0"/>
              <a:t>با توجه به فرآیندهای فیزیولوژیک و آناتومیک تغییراتی که در بدن نوزاد بلافاصله بعد از تولد صورت می گیرد را شرح دهید.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30</a:t>
            </a:fld>
            <a:endParaRPr lang="en-US"/>
          </a:p>
        </p:txBody>
      </p:sp>
    </p:spTree>
    <p:extLst>
      <p:ext uri="{BB962C8B-B14F-4D97-AF65-F5344CB8AC3E}">
        <p14:creationId xmlns:p14="http://schemas.microsoft.com/office/powerpoint/2010/main" val="3591832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2800" dirty="0" smtClean="0"/>
              <a:t>تجانس همزمان اهداف هم با چندگزینه ای  و هم با تشریحی</a:t>
            </a:r>
            <a:endParaRPr lang="fa-IR" sz="2800" dirty="0"/>
          </a:p>
        </p:txBody>
      </p:sp>
      <p:sp>
        <p:nvSpPr>
          <p:cNvPr id="3" name="Content Placeholder 2"/>
          <p:cNvSpPr>
            <a:spLocks noGrp="1"/>
          </p:cNvSpPr>
          <p:nvPr>
            <p:ph idx="1"/>
          </p:nvPr>
        </p:nvSpPr>
        <p:spPr/>
        <p:txBody>
          <a:bodyPr/>
          <a:lstStyle/>
          <a:p>
            <a:r>
              <a:rPr lang="fa-IR" dirty="0" smtClean="0"/>
              <a:t>عدم توانایی کافی طراح برای سوالات چند گزینه ای</a:t>
            </a:r>
          </a:p>
          <a:p>
            <a:r>
              <a:rPr lang="fa-IR" dirty="0" smtClean="0"/>
              <a:t>تعداد کم دانشجویان</a:t>
            </a:r>
          </a:p>
          <a:p>
            <a:r>
              <a:rPr lang="fa-IR" dirty="0" smtClean="0"/>
              <a:t>در دسترس بودن منابع و زمان لازم برای تصحیح</a:t>
            </a:r>
          </a:p>
          <a:p>
            <a:r>
              <a:rPr lang="fa-IR" dirty="0" smtClean="0"/>
              <a:t>ارزیابی فرآیند و نحوه استدلال </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31</a:t>
            </a:fld>
            <a:endParaRPr lang="en-US"/>
          </a:p>
        </p:txBody>
      </p:sp>
    </p:spTree>
    <p:extLst>
      <p:ext uri="{BB962C8B-B14F-4D97-AF65-F5344CB8AC3E}">
        <p14:creationId xmlns:p14="http://schemas.microsoft.com/office/powerpoint/2010/main" val="1016895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بطور کلی</a:t>
            </a:r>
            <a:endParaRPr lang="fa-IR" dirty="0"/>
          </a:p>
        </p:txBody>
      </p:sp>
      <p:sp>
        <p:nvSpPr>
          <p:cNvPr id="3" name="Content Placeholder 2"/>
          <p:cNvSpPr>
            <a:spLocks noGrp="1"/>
          </p:cNvSpPr>
          <p:nvPr>
            <p:ph idx="1"/>
          </p:nvPr>
        </p:nvSpPr>
        <p:spPr/>
        <p:txBody>
          <a:bodyPr/>
          <a:lstStyle/>
          <a:p>
            <a:r>
              <a:rPr lang="fa-IR" dirty="0" smtClean="0"/>
              <a:t>استفاده در آزمون های تکوینی</a:t>
            </a:r>
          </a:p>
          <a:p>
            <a:r>
              <a:rPr lang="fa-IR" dirty="0" smtClean="0"/>
              <a:t>همراه با چند گزینه ای در آزمون های های تراکمی</a:t>
            </a:r>
          </a:p>
          <a:p>
            <a:r>
              <a:rPr lang="fa-IR" dirty="0" smtClean="0"/>
              <a:t>حداکثر پایایی و روایی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32</a:t>
            </a:fld>
            <a:endParaRPr lang="en-US"/>
          </a:p>
        </p:txBody>
      </p:sp>
    </p:spTree>
    <p:extLst>
      <p:ext uri="{BB962C8B-B14F-4D97-AF65-F5344CB8AC3E}">
        <p14:creationId xmlns:p14="http://schemas.microsoft.com/office/powerpoint/2010/main" val="3687174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گام های طراحی سوال تشریحی</a:t>
            </a:r>
            <a:endParaRPr lang="fa-IR" dirty="0"/>
          </a:p>
        </p:txBody>
      </p:sp>
      <p:sp>
        <p:nvSpPr>
          <p:cNvPr id="3" name="Content Placeholder 2"/>
          <p:cNvSpPr>
            <a:spLocks noGrp="1"/>
          </p:cNvSpPr>
          <p:nvPr>
            <p:ph idx="1"/>
          </p:nvPr>
        </p:nvSpPr>
        <p:spPr/>
        <p:txBody>
          <a:bodyPr/>
          <a:lstStyle/>
          <a:p>
            <a:r>
              <a:rPr lang="fa-IR" dirty="0" smtClean="0"/>
              <a:t>انتخاب یک موضوع و هدف آموزشی مناسب</a:t>
            </a:r>
          </a:p>
          <a:p>
            <a:r>
              <a:rPr lang="fa-IR" dirty="0" smtClean="0"/>
              <a:t>طراحی صورت سوال به شکل مناسب</a:t>
            </a:r>
          </a:p>
          <a:p>
            <a:r>
              <a:rPr lang="fa-IR" dirty="0" smtClean="0"/>
              <a:t>تصمیم گیری در خصوص پاسخ های صحیح و نحوه نمره دهی</a:t>
            </a:r>
          </a:p>
          <a:p>
            <a:r>
              <a:rPr lang="fa-IR" dirty="0" smtClean="0"/>
              <a:t>مرور و ارزیابی سوال</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33</a:t>
            </a:fld>
            <a:endParaRPr lang="en-US"/>
          </a:p>
        </p:txBody>
      </p:sp>
    </p:spTree>
    <p:extLst>
      <p:ext uri="{BB962C8B-B14F-4D97-AF65-F5344CB8AC3E}">
        <p14:creationId xmlns:p14="http://schemas.microsoft.com/office/powerpoint/2010/main" val="1970027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smtClean="0"/>
              <a:t>انتخاب یک موضوع و هدف آموزشی مناسب</a:t>
            </a:r>
            <a:endParaRPr lang="fa-IR" sz="4000" dirty="0"/>
          </a:p>
        </p:txBody>
      </p:sp>
      <p:sp>
        <p:nvSpPr>
          <p:cNvPr id="3" name="Content Placeholder 2"/>
          <p:cNvSpPr>
            <a:spLocks noGrp="1"/>
          </p:cNvSpPr>
          <p:nvPr>
            <p:ph idx="1"/>
          </p:nvPr>
        </p:nvSpPr>
        <p:spPr/>
        <p:txBody>
          <a:bodyPr/>
          <a:lstStyle/>
          <a:p>
            <a:r>
              <a:rPr lang="fa-IR" dirty="0" smtClean="0"/>
              <a:t>موضوعات نیازمند به کارگیری سطوح بالای حیطه شناختی</a:t>
            </a:r>
          </a:p>
          <a:p>
            <a:r>
              <a:rPr lang="fa-IR" dirty="0" smtClean="0"/>
              <a:t>پرهیز از سنجش اطلاعات تئوری و محفوظات</a:t>
            </a:r>
          </a:p>
          <a:p>
            <a:r>
              <a:rPr lang="fa-IR" dirty="0" smtClean="0"/>
              <a:t>انتخاب بخش مناسب محتوای دوره غیر قابل سنجش با سایر آزمون ها</a:t>
            </a:r>
          </a:p>
          <a:p>
            <a:r>
              <a:rPr lang="fa-IR" dirty="0" smtClean="0"/>
              <a:t>حساسیت بالا به علت محدودیت تعداد سوالات تشریحی</a:t>
            </a:r>
          </a:p>
          <a:p>
            <a:r>
              <a:rPr lang="fa-IR" dirty="0" smtClean="0"/>
              <a:t>استفاده از بلوپرینت</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34</a:t>
            </a:fld>
            <a:endParaRPr lang="en-US"/>
          </a:p>
        </p:txBody>
      </p:sp>
    </p:spTree>
    <p:extLst>
      <p:ext uri="{BB962C8B-B14F-4D97-AF65-F5344CB8AC3E}">
        <p14:creationId xmlns:p14="http://schemas.microsoft.com/office/powerpoint/2010/main" val="2702221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فاکتورهای بلوپرینت</a:t>
            </a:r>
            <a:endParaRPr lang="fa-IR" dirty="0"/>
          </a:p>
        </p:txBody>
      </p:sp>
      <p:sp>
        <p:nvSpPr>
          <p:cNvPr id="3" name="Content Placeholder 2"/>
          <p:cNvSpPr>
            <a:spLocks noGrp="1"/>
          </p:cNvSpPr>
          <p:nvPr>
            <p:ph idx="1"/>
          </p:nvPr>
        </p:nvSpPr>
        <p:spPr/>
        <p:txBody>
          <a:bodyPr/>
          <a:lstStyle/>
          <a:p>
            <a:r>
              <a:rPr lang="fa-IR" dirty="0" smtClean="0"/>
              <a:t>انتخاب ابزار ارزیابی متناسب با هدف و محتوی آموزشی</a:t>
            </a:r>
          </a:p>
          <a:p>
            <a:r>
              <a:rPr lang="fa-IR" dirty="0" smtClean="0"/>
              <a:t>زمان اختصاص یافته برای آموزش هر هدف آموزشی</a:t>
            </a:r>
          </a:p>
          <a:p>
            <a:r>
              <a:rPr lang="fa-IR" dirty="0" smtClean="0"/>
              <a:t>سطح شناختی مورد انتظار در تاکسونومی بلوم</a:t>
            </a:r>
          </a:p>
          <a:p>
            <a:r>
              <a:rPr lang="fa-IR" dirty="0" smtClean="0"/>
              <a:t> عدم تجانس تاکسونومی اثرات منفی بر عملکرد فراگیران و سیستم آموزشی</a:t>
            </a:r>
          </a:p>
          <a:p>
            <a:r>
              <a:rPr lang="fa-IR" dirty="0" smtClean="0"/>
              <a:t>روایی محتوایی آزمون؟</a:t>
            </a:r>
          </a:p>
          <a:p>
            <a:r>
              <a:rPr lang="fa-IR" dirty="0" smtClean="0"/>
              <a:t>قابلیت سنجش اهداف آموزشی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35</a:t>
            </a:fld>
            <a:endParaRPr lang="en-US"/>
          </a:p>
        </p:txBody>
      </p:sp>
    </p:spTree>
    <p:extLst>
      <p:ext uri="{BB962C8B-B14F-4D97-AF65-F5344CB8AC3E}">
        <p14:creationId xmlns:p14="http://schemas.microsoft.com/office/powerpoint/2010/main" val="3481840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قابلیت سنجش اهداف آموزشی</a:t>
            </a:r>
            <a:endParaRPr lang="fa-IR" dirty="0"/>
          </a:p>
        </p:txBody>
      </p:sp>
      <p:sp>
        <p:nvSpPr>
          <p:cNvPr id="3" name="Content Placeholder 2"/>
          <p:cNvSpPr>
            <a:spLocks noGrp="1"/>
          </p:cNvSpPr>
          <p:nvPr>
            <p:ph idx="1"/>
          </p:nvPr>
        </p:nvSpPr>
        <p:spPr/>
        <p:txBody>
          <a:bodyPr/>
          <a:lstStyle/>
          <a:p>
            <a:r>
              <a:rPr lang="fa-IR" dirty="0" smtClean="0"/>
              <a:t>هدف شناختی </a:t>
            </a:r>
            <a:r>
              <a:rPr lang="fa-IR" dirty="0" smtClean="0">
                <a:solidFill>
                  <a:srgbClr val="FF0000"/>
                </a:solidFill>
              </a:rPr>
              <a:t>ضعیف</a:t>
            </a:r>
          </a:p>
          <a:p>
            <a:pPr lvl="1"/>
            <a:r>
              <a:rPr lang="fa-IR" dirty="0" smtClean="0"/>
              <a:t>دانشجو بتواند فرآیند تقسیم سلولی را درک کند.</a:t>
            </a:r>
          </a:p>
          <a:p>
            <a:endParaRPr lang="fa-IR" dirty="0"/>
          </a:p>
          <a:p>
            <a:r>
              <a:rPr lang="fa-IR" dirty="0" smtClean="0"/>
              <a:t>هدف شناختی </a:t>
            </a:r>
            <a:r>
              <a:rPr lang="fa-IR" dirty="0" smtClean="0">
                <a:solidFill>
                  <a:srgbClr val="00B050"/>
                </a:solidFill>
              </a:rPr>
              <a:t>بهتر</a:t>
            </a:r>
          </a:p>
          <a:p>
            <a:pPr lvl="1"/>
            <a:r>
              <a:rPr lang="fa-IR" dirty="0" smtClean="0"/>
              <a:t>دانشجو بتواند با ارائه یک نمودار نمایشی گام های اصلی در فرآیند تقسیم سلولی را با یکدیگر مقایسه و تحلیل کند.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36</a:t>
            </a:fld>
            <a:endParaRPr lang="en-US"/>
          </a:p>
        </p:txBody>
      </p:sp>
    </p:spTree>
    <p:extLst>
      <p:ext uri="{BB962C8B-B14F-4D97-AF65-F5344CB8AC3E}">
        <p14:creationId xmlns:p14="http://schemas.microsoft.com/office/powerpoint/2010/main" val="1693521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ارزیابی اهداف راهنما</a:t>
            </a:r>
            <a:endParaRPr lang="fa-IR" dirty="0"/>
          </a:p>
        </p:txBody>
      </p:sp>
      <p:sp>
        <p:nvSpPr>
          <p:cNvPr id="3" name="Content Placeholder 2"/>
          <p:cNvSpPr>
            <a:spLocks noGrp="1"/>
          </p:cNvSpPr>
          <p:nvPr>
            <p:ph idx="1"/>
          </p:nvPr>
        </p:nvSpPr>
        <p:spPr/>
        <p:txBody>
          <a:bodyPr/>
          <a:lstStyle/>
          <a:p>
            <a:r>
              <a:rPr lang="fa-IR" dirty="0" smtClean="0"/>
              <a:t>هدف اول بسیار کلی</a:t>
            </a:r>
          </a:p>
          <a:p>
            <a:r>
              <a:rPr lang="fa-IR" dirty="0" smtClean="0"/>
              <a:t>دشواری و ابهام در سنجش فعل درک کردن</a:t>
            </a:r>
          </a:p>
          <a:p>
            <a:r>
              <a:rPr lang="fa-IR" dirty="0" smtClean="0"/>
              <a:t>دشواری در قضاوت میزان درک فراگیران و نمر ه دهی</a:t>
            </a:r>
          </a:p>
          <a:p>
            <a:r>
              <a:rPr lang="fa-IR" dirty="0" smtClean="0"/>
              <a:t>مناسبت اهداف کلی برای یک دوره آموزشی یا ارائه راهنما برای فرآیند یادگیری.</a:t>
            </a:r>
          </a:p>
          <a:p>
            <a:r>
              <a:rPr lang="fa-IR" dirty="0" smtClean="0"/>
              <a:t>نبود فایده اهداف کلی در سنجش عملکرد فراگیران</a:t>
            </a:r>
          </a:p>
          <a:p>
            <a:r>
              <a:rPr lang="fa-IR" dirty="0" smtClean="0"/>
              <a:t>فرایندهای فکری و عملکردی فراگیر نشانگر یادگیری</a:t>
            </a:r>
          </a:p>
          <a:p>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37</a:t>
            </a:fld>
            <a:endParaRPr lang="en-US"/>
          </a:p>
        </p:txBody>
      </p:sp>
    </p:spTree>
    <p:extLst>
      <p:ext uri="{BB962C8B-B14F-4D97-AF65-F5344CB8AC3E}">
        <p14:creationId xmlns:p14="http://schemas.microsoft.com/office/powerpoint/2010/main" val="779458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smtClean="0"/>
              <a:t>نکات کلیدی تجانس سوال تشریحی با پیامد های مورد انتظار یادگیری</a:t>
            </a:r>
            <a:endParaRPr lang="fa-IR" sz="4000" dirty="0"/>
          </a:p>
        </p:txBody>
      </p:sp>
      <p:sp>
        <p:nvSpPr>
          <p:cNvPr id="3" name="Content Placeholder 2"/>
          <p:cNvSpPr>
            <a:spLocks noGrp="1"/>
          </p:cNvSpPr>
          <p:nvPr>
            <p:ph idx="1"/>
          </p:nvPr>
        </p:nvSpPr>
        <p:spPr/>
        <p:txBody>
          <a:bodyPr/>
          <a:lstStyle/>
          <a:p>
            <a:r>
              <a:rPr lang="fa-IR" dirty="0" smtClean="0"/>
              <a:t>تجانس فرایندهای فکری و عملکرد آزمودنی</a:t>
            </a:r>
          </a:p>
          <a:p>
            <a:pPr lvl="1"/>
            <a:r>
              <a:rPr lang="fa-IR" dirty="0" smtClean="0"/>
              <a:t>تولید پاسخ(شرح دادن)</a:t>
            </a:r>
          </a:p>
          <a:p>
            <a:pPr lvl="1"/>
            <a:r>
              <a:rPr lang="fa-IR" dirty="0" smtClean="0"/>
              <a:t>ارائه پاسخ( تعیین کردن)</a:t>
            </a:r>
          </a:p>
          <a:p>
            <a:r>
              <a:rPr lang="fa-IR" dirty="0" smtClean="0"/>
              <a:t>مهارت طراحان سوال در طراحی سوالات چندگزینه ای مطلوب</a:t>
            </a:r>
          </a:p>
          <a:p>
            <a:r>
              <a:rPr lang="fa-IR" dirty="0" smtClean="0"/>
              <a:t>منابع و زمان دردسترس برای تصحیح و نمره دهی</a:t>
            </a:r>
          </a:p>
          <a:p>
            <a:r>
              <a:rPr lang="fa-IR" dirty="0" smtClean="0"/>
              <a:t>تعداد آزمودنی ها</a:t>
            </a:r>
          </a:p>
          <a:p>
            <a:r>
              <a:rPr lang="fa-IR" dirty="0" smtClean="0"/>
              <a:t>وسعت دانش مورد اندازه گیری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38</a:t>
            </a:fld>
            <a:endParaRPr lang="en-US"/>
          </a:p>
        </p:txBody>
      </p:sp>
    </p:spTree>
    <p:extLst>
      <p:ext uri="{BB962C8B-B14F-4D97-AF65-F5344CB8AC3E}">
        <p14:creationId xmlns:p14="http://schemas.microsoft.com/office/powerpoint/2010/main" val="2311803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طراحی صورت سوال</a:t>
            </a:r>
            <a:endParaRPr lang="fa-IR" dirty="0"/>
          </a:p>
        </p:txBody>
      </p:sp>
      <p:sp>
        <p:nvSpPr>
          <p:cNvPr id="3" name="Content Placeholder 2"/>
          <p:cNvSpPr>
            <a:spLocks noGrp="1"/>
          </p:cNvSpPr>
          <p:nvPr>
            <p:ph idx="1"/>
          </p:nvPr>
        </p:nvSpPr>
        <p:spPr/>
        <p:txBody>
          <a:bodyPr>
            <a:normAutofit fontScale="92500" lnSpcReduction="20000"/>
          </a:bodyPr>
          <a:lstStyle/>
          <a:p>
            <a:r>
              <a:rPr lang="fa-IR" dirty="0" smtClean="0"/>
              <a:t>پرهیز از کلی گویی و نگارش صورت سوال با عبارات واضح</a:t>
            </a:r>
          </a:p>
          <a:p>
            <a:r>
              <a:rPr lang="fa-IR" dirty="0" smtClean="0"/>
              <a:t>استفاده از چرا، چگونه، به چه دلیل،</a:t>
            </a:r>
          </a:p>
          <a:p>
            <a:r>
              <a:rPr lang="fa-IR" dirty="0" smtClean="0"/>
              <a:t>پرهیز از چه وقت چه کسی و کجا</a:t>
            </a:r>
          </a:p>
          <a:p>
            <a:r>
              <a:rPr lang="fa-IR" dirty="0" smtClean="0"/>
              <a:t>پرهیز از بررسی کنید، بحث کنید، و بیابید</a:t>
            </a:r>
          </a:p>
          <a:p>
            <a:r>
              <a:rPr lang="fa-IR" dirty="0" smtClean="0"/>
              <a:t>استفاده از توضیح دهید استفاده کنید تفسیر کنید و مقایسه کنید</a:t>
            </a:r>
          </a:p>
          <a:p>
            <a:r>
              <a:rPr lang="fa-IR" dirty="0" smtClean="0"/>
              <a:t>خودداری از عبارت هایی نظیر به" نظر شما" "شما در این خصوص چه فکر می کنید"</a:t>
            </a:r>
          </a:p>
          <a:p>
            <a:r>
              <a:rPr lang="fa-IR" dirty="0" smtClean="0"/>
              <a:t>ذکر تمام مواردی که در پاسخ باید آورده شود.</a:t>
            </a:r>
          </a:p>
          <a:p>
            <a:r>
              <a:rPr lang="fa-IR" dirty="0" smtClean="0"/>
              <a:t>خوددادری از طرح سوالات انتخابی</a:t>
            </a:r>
          </a:p>
          <a:p>
            <a:pPr marL="0" indent="0">
              <a:buNone/>
            </a:pP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39</a:t>
            </a:fld>
            <a:endParaRPr lang="en-US"/>
          </a:p>
        </p:txBody>
      </p:sp>
    </p:spTree>
    <p:extLst>
      <p:ext uri="{BB962C8B-B14F-4D97-AF65-F5344CB8AC3E}">
        <p14:creationId xmlns:p14="http://schemas.microsoft.com/office/powerpoint/2010/main" val="56315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ویژگی</a:t>
            </a:r>
            <a:endParaRPr lang="fa-IR" dirty="0"/>
          </a:p>
        </p:txBody>
      </p:sp>
      <p:sp>
        <p:nvSpPr>
          <p:cNvPr id="3" name="Content Placeholder 2"/>
          <p:cNvSpPr>
            <a:spLocks noGrp="1"/>
          </p:cNvSpPr>
          <p:nvPr>
            <p:ph idx="1"/>
          </p:nvPr>
        </p:nvSpPr>
        <p:spPr/>
        <p:txBody>
          <a:bodyPr/>
          <a:lstStyle/>
          <a:p>
            <a:r>
              <a:rPr lang="fa-IR" dirty="0" smtClean="0"/>
              <a:t>نظر شخصی مصحح، ارزیابی، نمره دهی</a:t>
            </a:r>
          </a:p>
          <a:p>
            <a:r>
              <a:rPr lang="fa-IR" dirty="0" smtClean="0"/>
              <a:t>شیوه نگارش،سازماندهی و نحوه ارائه مطالب</a:t>
            </a:r>
          </a:p>
          <a:p>
            <a:r>
              <a:rPr lang="fa-IR" dirty="0" smtClean="0"/>
              <a:t>خلاقیت، نوآوری،درک، حل مساله</a:t>
            </a:r>
          </a:p>
          <a:p>
            <a:r>
              <a:rPr lang="fa-IR" dirty="0" smtClean="0"/>
              <a:t>اصل هم راستایی ساختاری، اهداف آموزشی</a:t>
            </a:r>
          </a:p>
          <a:p>
            <a:r>
              <a:rPr lang="fa-IR" dirty="0" smtClean="0"/>
              <a:t>محتوا،روش های تدریس،شیوه ارزیابی</a:t>
            </a:r>
          </a:p>
          <a:p>
            <a:r>
              <a:rPr lang="fa-IR" dirty="0" smtClean="0"/>
              <a:t>پیامد مورد انتظار آموزشی، تاثیر آموزشی آزمون</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a:t>
            </a:fld>
            <a:endParaRPr lang="en-US"/>
          </a:p>
        </p:txBody>
      </p:sp>
    </p:spTree>
    <p:extLst>
      <p:ext uri="{BB962C8B-B14F-4D97-AF65-F5344CB8AC3E}">
        <p14:creationId xmlns:p14="http://schemas.microsoft.com/office/powerpoint/2010/main" val="2113069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p:sp>
        <p:nvSpPr>
          <p:cNvPr id="3" name="Content Placeholder 2"/>
          <p:cNvSpPr>
            <a:spLocks noGrp="1"/>
          </p:cNvSpPr>
          <p:nvPr>
            <p:ph idx="1"/>
          </p:nvPr>
        </p:nvSpPr>
        <p:spPr/>
        <p:txBody>
          <a:bodyPr/>
          <a:lstStyle/>
          <a:p>
            <a:r>
              <a:rPr lang="fa-IR" dirty="0" smtClean="0"/>
              <a:t>سوال </a:t>
            </a:r>
            <a:r>
              <a:rPr lang="fa-IR" dirty="0" smtClean="0">
                <a:solidFill>
                  <a:srgbClr val="FF0000"/>
                </a:solidFill>
              </a:rPr>
              <a:t>ضعیف</a:t>
            </a:r>
          </a:p>
          <a:p>
            <a:pPr lvl="1"/>
            <a:r>
              <a:rPr lang="fa-IR" dirty="0" smtClean="0"/>
              <a:t>تاثیرات بیماری دیابت را بر بدن بحث کنید</a:t>
            </a:r>
          </a:p>
          <a:p>
            <a:pPr lvl="1"/>
            <a:endParaRPr lang="fa-IR" dirty="0"/>
          </a:p>
          <a:p>
            <a:r>
              <a:rPr lang="fa-IR" dirty="0" smtClean="0"/>
              <a:t>سوال </a:t>
            </a:r>
            <a:r>
              <a:rPr lang="fa-IR" dirty="0" smtClean="0">
                <a:solidFill>
                  <a:srgbClr val="00B050"/>
                </a:solidFill>
              </a:rPr>
              <a:t>بهتر</a:t>
            </a:r>
          </a:p>
          <a:p>
            <a:pPr lvl="1"/>
            <a:r>
              <a:rPr lang="fa-IR" dirty="0" smtClean="0"/>
              <a:t>تاثیرات بیماری دیابت را بر سیستم کلیوی توضیح دهید.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40</a:t>
            </a:fld>
            <a:endParaRPr lang="en-US"/>
          </a:p>
        </p:txBody>
      </p:sp>
    </p:spTree>
    <p:extLst>
      <p:ext uri="{BB962C8B-B14F-4D97-AF65-F5344CB8AC3E}">
        <p14:creationId xmlns:p14="http://schemas.microsoft.com/office/powerpoint/2010/main" val="4230213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p:sp>
        <p:nvSpPr>
          <p:cNvPr id="3" name="Content Placeholder 2"/>
          <p:cNvSpPr>
            <a:spLocks noGrp="1"/>
          </p:cNvSpPr>
          <p:nvPr>
            <p:ph idx="1"/>
          </p:nvPr>
        </p:nvSpPr>
        <p:spPr/>
        <p:txBody>
          <a:bodyPr/>
          <a:lstStyle/>
          <a:p>
            <a:r>
              <a:rPr lang="fa-IR" dirty="0" smtClean="0"/>
              <a:t>سوال </a:t>
            </a:r>
            <a:r>
              <a:rPr lang="fa-IR" dirty="0" smtClean="0">
                <a:solidFill>
                  <a:srgbClr val="FF0000"/>
                </a:solidFill>
              </a:rPr>
              <a:t>ضعیف</a:t>
            </a:r>
          </a:p>
          <a:p>
            <a:pPr lvl="1"/>
            <a:r>
              <a:rPr lang="fa-IR" dirty="0" smtClean="0"/>
              <a:t>به نظر شما اهمیت رعایت اصول اخلاقی در برخورد با بیمار چیست؟</a:t>
            </a:r>
          </a:p>
          <a:p>
            <a:pPr lvl="1"/>
            <a:endParaRPr lang="fa-IR" dirty="0"/>
          </a:p>
          <a:p>
            <a:r>
              <a:rPr lang="fa-IR" dirty="0" smtClean="0"/>
              <a:t>سوال </a:t>
            </a:r>
            <a:r>
              <a:rPr lang="fa-IR" dirty="0" smtClean="0">
                <a:solidFill>
                  <a:srgbClr val="00B050"/>
                </a:solidFill>
              </a:rPr>
              <a:t>بهتر</a:t>
            </a:r>
          </a:p>
          <a:p>
            <a:pPr lvl="1"/>
            <a:r>
              <a:rPr lang="fa-IR" dirty="0" smtClean="0"/>
              <a:t>براساس اصول مندرج در بیانیه هلسینکی توضیح دهید چرا رعایت اصول اخلاقی در برخورد با بیمار اهمیت دارد؟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41</a:t>
            </a:fld>
            <a:endParaRPr lang="en-US"/>
          </a:p>
        </p:txBody>
      </p:sp>
    </p:spTree>
    <p:extLst>
      <p:ext uri="{BB962C8B-B14F-4D97-AF65-F5344CB8AC3E}">
        <p14:creationId xmlns:p14="http://schemas.microsoft.com/office/powerpoint/2010/main" val="4216142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fa-IR" dirty="0"/>
          </a:p>
        </p:txBody>
      </p:sp>
      <p:sp>
        <p:nvSpPr>
          <p:cNvPr id="3" name="Content Placeholder 2"/>
          <p:cNvSpPr>
            <a:spLocks noGrp="1"/>
          </p:cNvSpPr>
          <p:nvPr>
            <p:ph idx="1"/>
          </p:nvPr>
        </p:nvSpPr>
        <p:spPr/>
        <p:txBody>
          <a:bodyPr/>
          <a:lstStyle/>
          <a:p>
            <a:r>
              <a:rPr lang="fa-IR" dirty="0" smtClean="0"/>
              <a:t>سوال </a:t>
            </a:r>
            <a:r>
              <a:rPr lang="fa-IR" dirty="0" smtClean="0">
                <a:solidFill>
                  <a:srgbClr val="FF0000"/>
                </a:solidFill>
              </a:rPr>
              <a:t>ضعیف</a:t>
            </a:r>
          </a:p>
          <a:p>
            <a:pPr lvl="1"/>
            <a:r>
              <a:rPr lang="fa-IR" dirty="0" smtClean="0"/>
              <a:t>چرا در اثر مجاورت با فلزات سنگین تغییرات رنگ پوست رخ می دهد؟</a:t>
            </a:r>
          </a:p>
          <a:p>
            <a:pPr lvl="1"/>
            <a:endParaRPr lang="fa-IR" dirty="0"/>
          </a:p>
          <a:p>
            <a:r>
              <a:rPr lang="fa-IR" dirty="0" smtClean="0"/>
              <a:t>سوال </a:t>
            </a:r>
            <a:r>
              <a:rPr lang="fa-IR" dirty="0" smtClean="0">
                <a:solidFill>
                  <a:srgbClr val="00B050"/>
                </a:solidFill>
              </a:rPr>
              <a:t>بهتر</a:t>
            </a:r>
          </a:p>
          <a:p>
            <a:pPr lvl="1"/>
            <a:r>
              <a:rPr lang="fa-IR" dirty="0" smtClean="0"/>
              <a:t>با ذکر مثال توضیح دهید چرا در اثر مجاورت با فلزات سنگین رنگ پوست تغییر می کند؟</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42</a:t>
            </a:fld>
            <a:endParaRPr lang="en-US"/>
          </a:p>
        </p:txBody>
      </p:sp>
    </p:spTree>
    <p:extLst>
      <p:ext uri="{BB962C8B-B14F-4D97-AF65-F5344CB8AC3E}">
        <p14:creationId xmlns:p14="http://schemas.microsoft.com/office/powerpoint/2010/main" val="1559430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خودداری از طرح سوالات انتخابی</a:t>
            </a:r>
            <a:endParaRPr lang="fa-IR" dirty="0"/>
          </a:p>
        </p:txBody>
      </p:sp>
      <p:sp>
        <p:nvSpPr>
          <p:cNvPr id="3" name="Content Placeholder 2"/>
          <p:cNvSpPr>
            <a:spLocks noGrp="1"/>
          </p:cNvSpPr>
          <p:nvPr>
            <p:ph idx="1"/>
          </p:nvPr>
        </p:nvSpPr>
        <p:spPr/>
        <p:txBody>
          <a:bodyPr/>
          <a:lstStyle/>
          <a:p>
            <a:r>
              <a:rPr lang="fa-IR" dirty="0" smtClean="0"/>
              <a:t>خدشه دار نمودن طرح سنجش عادلانه</a:t>
            </a:r>
          </a:p>
          <a:p>
            <a:r>
              <a:rPr lang="fa-IR" dirty="0" smtClean="0"/>
              <a:t>علاقه دانشجویان ساعی به سخت ترین سوالات</a:t>
            </a:r>
          </a:p>
          <a:p>
            <a:r>
              <a:rPr lang="fa-IR" dirty="0" smtClean="0"/>
              <a:t>هدر دادن وقت دانشجویان</a:t>
            </a:r>
          </a:p>
          <a:p>
            <a:r>
              <a:rPr lang="fa-IR" dirty="0" smtClean="0"/>
              <a:t>دشواری ارزیابی دانسته های دانشجویان در یک موضوع مشخص</a:t>
            </a:r>
          </a:p>
          <a:p>
            <a:r>
              <a:rPr lang="fa-IR" dirty="0" smtClean="0"/>
              <a:t>مانع شناسایی مشکلات یادگیری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43</a:t>
            </a:fld>
            <a:endParaRPr lang="en-US"/>
          </a:p>
        </p:txBody>
      </p:sp>
    </p:spTree>
    <p:extLst>
      <p:ext uri="{BB962C8B-B14F-4D97-AF65-F5344CB8AC3E}">
        <p14:creationId xmlns:p14="http://schemas.microsoft.com/office/powerpoint/2010/main" val="472352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تصمیم گیری تصحیح1</a:t>
            </a:r>
            <a:endParaRPr lang="fa-IR" dirty="0"/>
          </a:p>
        </p:txBody>
      </p:sp>
      <p:sp>
        <p:nvSpPr>
          <p:cNvPr id="3" name="Content Placeholder 2"/>
          <p:cNvSpPr>
            <a:spLocks noGrp="1"/>
          </p:cNvSpPr>
          <p:nvPr>
            <p:ph idx="1"/>
          </p:nvPr>
        </p:nvSpPr>
        <p:spPr/>
        <p:txBody>
          <a:bodyPr>
            <a:normAutofit fontScale="92500" lnSpcReduction="10000"/>
          </a:bodyPr>
          <a:lstStyle/>
          <a:p>
            <a:r>
              <a:rPr lang="fa-IR" dirty="0" smtClean="0"/>
              <a:t>پیش از اجرای آزمون در خصوص نحوه نمره دهی هر سوال</a:t>
            </a:r>
          </a:p>
          <a:p>
            <a:r>
              <a:rPr lang="fa-IR" dirty="0" smtClean="0"/>
              <a:t>تعداد زیاد دانشجو و بیش از یک مصحح</a:t>
            </a:r>
          </a:p>
          <a:p>
            <a:r>
              <a:rPr lang="fa-IR" dirty="0" smtClean="0"/>
              <a:t>بهبود پایایی و ثبات نمرات</a:t>
            </a:r>
          </a:p>
          <a:p>
            <a:r>
              <a:rPr lang="fa-IR" dirty="0" smtClean="0"/>
              <a:t>تهیه الگوی پاسخ برای سوال</a:t>
            </a:r>
          </a:p>
          <a:p>
            <a:pPr lvl="1"/>
            <a:r>
              <a:rPr lang="fa-IR" dirty="0" smtClean="0"/>
              <a:t>یکسان سازی فرآیند ارزیابی</a:t>
            </a:r>
          </a:p>
          <a:p>
            <a:pPr lvl="1"/>
            <a:r>
              <a:rPr lang="fa-IR" dirty="0" smtClean="0"/>
              <a:t>افزایش میزان پایایی بین ارزیابان</a:t>
            </a:r>
          </a:p>
          <a:p>
            <a:pPr lvl="1"/>
            <a:r>
              <a:rPr lang="fa-IR" dirty="0" smtClean="0"/>
              <a:t>تسهیل فرآیند نمره دهی</a:t>
            </a:r>
          </a:p>
          <a:p>
            <a:pPr lvl="1"/>
            <a:r>
              <a:rPr lang="fa-IR" dirty="0" smtClean="0"/>
              <a:t>تقویت اثر آموزشی آزمون</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44</a:t>
            </a:fld>
            <a:endParaRPr lang="en-US"/>
          </a:p>
        </p:txBody>
      </p:sp>
    </p:spTree>
    <p:extLst>
      <p:ext uri="{BB962C8B-B14F-4D97-AF65-F5344CB8AC3E}">
        <p14:creationId xmlns:p14="http://schemas.microsoft.com/office/powerpoint/2010/main" val="4017167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تصمیم گیری تصحیح2</a:t>
            </a:r>
            <a:endParaRPr lang="fa-IR" dirty="0"/>
          </a:p>
        </p:txBody>
      </p:sp>
      <p:sp>
        <p:nvSpPr>
          <p:cNvPr id="3" name="Content Placeholder 2"/>
          <p:cNvSpPr>
            <a:spLocks noGrp="1"/>
          </p:cNvSpPr>
          <p:nvPr>
            <p:ph idx="1"/>
          </p:nvPr>
        </p:nvSpPr>
        <p:spPr/>
        <p:txBody>
          <a:bodyPr>
            <a:normAutofit/>
          </a:bodyPr>
          <a:lstStyle/>
          <a:p>
            <a:r>
              <a:rPr lang="fa-IR" dirty="0" smtClean="0"/>
              <a:t>تصحیح پاسخ ها به صورت سوال به سوال</a:t>
            </a:r>
          </a:p>
          <a:p>
            <a:pPr lvl="1"/>
            <a:r>
              <a:rPr lang="fa-IR" dirty="0" smtClean="0"/>
              <a:t>تاثیر نمره دهی به یک سوال بر نمرات مابقی سوالات</a:t>
            </a:r>
          </a:p>
          <a:p>
            <a:r>
              <a:rPr lang="fa-IR" dirty="0" smtClean="0"/>
              <a:t>تصحیح پاسخ های آزمودنی ها به یک سوال در یک زمان وآنی</a:t>
            </a:r>
          </a:p>
          <a:p>
            <a:pPr lvl="1"/>
            <a:r>
              <a:rPr lang="fa-IR" dirty="0" smtClean="0"/>
              <a:t>کاهش اثر شرایط روحی و خستگی مصححان</a:t>
            </a:r>
          </a:p>
          <a:p>
            <a:pPr lvl="1"/>
            <a:r>
              <a:rPr lang="fa-IR" dirty="0" smtClean="0"/>
              <a:t>انطباق با اصول ارزیابی عادلانه</a:t>
            </a:r>
          </a:p>
          <a:p>
            <a:r>
              <a:rPr lang="fa-IR" dirty="0" smtClean="0"/>
              <a:t>تعیین بارم سوال ها با قابلیت تقسیم بندی</a:t>
            </a:r>
          </a:p>
        </p:txBody>
      </p:sp>
      <p:sp>
        <p:nvSpPr>
          <p:cNvPr id="4" name="Slide Number Placeholder 3"/>
          <p:cNvSpPr>
            <a:spLocks noGrp="1"/>
          </p:cNvSpPr>
          <p:nvPr>
            <p:ph type="sldNum" sz="quarter" idx="12"/>
          </p:nvPr>
        </p:nvSpPr>
        <p:spPr/>
        <p:txBody>
          <a:bodyPr/>
          <a:lstStyle/>
          <a:p>
            <a:fld id="{B82CCC60-E8CD-4174-8B1A-7DF615B22EEF}" type="slidenum">
              <a:rPr lang="en-US" smtClean="0"/>
              <a:pPr/>
              <a:t>45</a:t>
            </a:fld>
            <a:endParaRPr lang="en-US"/>
          </a:p>
        </p:txBody>
      </p:sp>
    </p:spTree>
    <p:extLst>
      <p:ext uri="{BB962C8B-B14F-4D97-AF65-F5344CB8AC3E}">
        <p14:creationId xmlns:p14="http://schemas.microsoft.com/office/powerpoint/2010/main" val="4113492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تصمیم گیری </a:t>
            </a:r>
            <a:r>
              <a:rPr lang="fa-IR" dirty="0" smtClean="0"/>
              <a:t>تصحیح3</a:t>
            </a:r>
            <a:endParaRPr lang="fa-IR" dirty="0"/>
          </a:p>
        </p:txBody>
      </p:sp>
      <p:sp>
        <p:nvSpPr>
          <p:cNvPr id="3" name="Content Placeholder 2"/>
          <p:cNvSpPr>
            <a:spLocks noGrp="1"/>
          </p:cNvSpPr>
          <p:nvPr>
            <p:ph idx="1"/>
          </p:nvPr>
        </p:nvSpPr>
        <p:spPr/>
        <p:txBody>
          <a:bodyPr/>
          <a:lstStyle/>
          <a:p>
            <a:r>
              <a:rPr lang="fa-IR" dirty="0" smtClean="0"/>
              <a:t>کد گذاری برگه های امتحانی</a:t>
            </a:r>
          </a:p>
          <a:p>
            <a:pPr lvl="1"/>
            <a:r>
              <a:rPr lang="fa-IR" dirty="0" smtClean="0"/>
              <a:t>جلوگیری از بروز اثر هاله ای</a:t>
            </a:r>
          </a:p>
          <a:p>
            <a:r>
              <a:rPr lang="fa-IR" dirty="0" smtClean="0"/>
              <a:t>بهم زدن ترتیب تقدم تاخر</a:t>
            </a:r>
          </a:p>
          <a:p>
            <a:r>
              <a:rPr lang="fa-IR" dirty="0" smtClean="0"/>
              <a:t>ذکر اشتباهات آزمودنی ها در برگه پاسخ</a:t>
            </a:r>
          </a:p>
          <a:p>
            <a:pPr lvl="1"/>
            <a:r>
              <a:rPr lang="fa-IR" dirty="0" smtClean="0"/>
              <a:t>افزایش تاثیر آموزشی آزمون</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46</a:t>
            </a:fld>
            <a:endParaRPr lang="en-US"/>
          </a:p>
        </p:txBody>
      </p:sp>
    </p:spTree>
    <p:extLst>
      <p:ext uri="{BB962C8B-B14F-4D97-AF65-F5344CB8AC3E}">
        <p14:creationId xmlns:p14="http://schemas.microsoft.com/office/powerpoint/2010/main" val="3468669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چک لیست ارزیابی سوالات تشریحی</a:t>
            </a:r>
            <a:endParaRPr lang="fa-IR" dirty="0"/>
          </a:p>
        </p:txBody>
      </p:sp>
      <p:sp>
        <p:nvSpPr>
          <p:cNvPr id="3" name="Content Placeholder 2"/>
          <p:cNvSpPr>
            <a:spLocks noGrp="1"/>
          </p:cNvSpPr>
          <p:nvPr>
            <p:ph idx="1"/>
          </p:nvPr>
        </p:nvSpPr>
        <p:spPr/>
        <p:txBody>
          <a:bodyPr/>
          <a:lstStyle/>
          <a:p>
            <a:r>
              <a:rPr lang="fa-IR" dirty="0" smtClean="0"/>
              <a:t>آیا برای طراحی سوال ها از بلوپرینت استفاده شده است؟</a:t>
            </a:r>
          </a:p>
          <a:p>
            <a:r>
              <a:rPr lang="fa-IR" dirty="0" smtClean="0"/>
              <a:t>آیا سوال با توجه به یک هدف مهم آموزشی طراحی شده است؟</a:t>
            </a:r>
          </a:p>
          <a:p>
            <a:r>
              <a:rPr lang="fa-IR" dirty="0" smtClean="0"/>
              <a:t>آیا سوال تنها آن دسته از هدف های آموزشی را شامل می شود که با سایر انواع سوال ها به خوبی اندازه گیری نیست؟</a:t>
            </a:r>
          </a:p>
          <a:p>
            <a:r>
              <a:rPr lang="fa-IR" dirty="0" smtClean="0"/>
              <a:t>آیا سطح دانشی سوال (تاکسونومی بلوم) منطبق با هدف آموزشی است؟</a:t>
            </a:r>
          </a:p>
          <a:p>
            <a:r>
              <a:rPr lang="fa-IR" dirty="0" smtClean="0"/>
              <a:t>آیا هر سوال به زمینه مشخصی محدود شده است؟</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47</a:t>
            </a:fld>
            <a:endParaRPr lang="en-US"/>
          </a:p>
        </p:txBody>
      </p:sp>
    </p:spTree>
    <p:extLst>
      <p:ext uri="{BB962C8B-B14F-4D97-AF65-F5344CB8AC3E}">
        <p14:creationId xmlns:p14="http://schemas.microsoft.com/office/powerpoint/2010/main" val="4013519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چک لیست ارزیابی سوالات تشریحی</a:t>
            </a:r>
          </a:p>
        </p:txBody>
      </p:sp>
      <p:sp>
        <p:nvSpPr>
          <p:cNvPr id="3" name="Content Placeholder 2"/>
          <p:cNvSpPr>
            <a:spLocks noGrp="1"/>
          </p:cNvSpPr>
          <p:nvPr>
            <p:ph idx="1"/>
          </p:nvPr>
        </p:nvSpPr>
        <p:spPr/>
        <p:txBody>
          <a:bodyPr>
            <a:normAutofit fontScale="92500"/>
          </a:bodyPr>
          <a:lstStyle/>
          <a:p>
            <a:r>
              <a:rPr lang="fa-IR" dirty="0" smtClean="0"/>
              <a:t>آیا سطح دشواری سوالات متناسب با ویژگی های آزمودنی ها است؟</a:t>
            </a:r>
          </a:p>
          <a:p>
            <a:r>
              <a:rPr lang="fa-IR" dirty="0" smtClean="0"/>
              <a:t>آیا از افعال مناسب در صورت سوال استفاده کرده اید؟</a:t>
            </a:r>
          </a:p>
          <a:p>
            <a:r>
              <a:rPr lang="fa-IR" dirty="0" smtClean="0"/>
              <a:t>آیا آزمودنی ها از طریق راهنمایی های اختصاصی به ارائه پاسخ مورد نظر هدایت شده اند؟</a:t>
            </a:r>
          </a:p>
          <a:p>
            <a:r>
              <a:rPr lang="fa-IR" dirty="0" smtClean="0"/>
              <a:t>آیا تعداد سوالات طراحی شده متناسب با مدت آزمون است؟</a:t>
            </a:r>
          </a:p>
          <a:p>
            <a:r>
              <a:rPr lang="fa-IR" dirty="0" smtClean="0"/>
              <a:t>آیا در سوالات موقعیت های تازه ای بکار گرفته شده به گونه ای که بتواند فرآیندهای فکری آزمون شوندگان را برانگیزاند؟</a:t>
            </a:r>
          </a:p>
          <a:p>
            <a:r>
              <a:rPr lang="fa-IR" dirty="0" smtClean="0"/>
              <a:t>آیا راهنمای نمره دهی پاسخ ها از قبل تهیه شده است؟</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48</a:t>
            </a:fld>
            <a:endParaRPr lang="en-US"/>
          </a:p>
        </p:txBody>
      </p:sp>
    </p:spTree>
    <p:extLst>
      <p:ext uri="{BB962C8B-B14F-4D97-AF65-F5344CB8AC3E}">
        <p14:creationId xmlns:p14="http://schemas.microsoft.com/office/powerpoint/2010/main" val="2595027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مرور و ارزیابی سوالات</a:t>
            </a:r>
            <a:endParaRPr lang="fa-IR" dirty="0"/>
          </a:p>
        </p:txBody>
      </p:sp>
      <p:sp>
        <p:nvSpPr>
          <p:cNvPr id="3" name="Content Placeholder 2"/>
          <p:cNvSpPr>
            <a:spLocks noGrp="1"/>
          </p:cNvSpPr>
          <p:nvPr>
            <p:ph idx="1"/>
          </p:nvPr>
        </p:nvSpPr>
        <p:spPr/>
        <p:txBody>
          <a:bodyPr/>
          <a:lstStyle/>
          <a:p>
            <a:r>
              <a:rPr lang="fa-IR" dirty="0" smtClean="0"/>
              <a:t>پیش بینی پاسخ های فراگیران</a:t>
            </a:r>
          </a:p>
          <a:p>
            <a:pPr lvl="1"/>
            <a:r>
              <a:rPr lang="fa-IR" dirty="0" smtClean="0"/>
              <a:t>تناسب سوال متناسب با سطح آزمودنی ها(ارزیابی دانش و مهارت کافی)</a:t>
            </a:r>
          </a:p>
          <a:p>
            <a:pPr lvl="1"/>
            <a:r>
              <a:rPr lang="fa-IR" dirty="0" smtClean="0"/>
              <a:t>پاسخ به سوال از دیدگاه آزمودنی ها</a:t>
            </a:r>
          </a:p>
          <a:p>
            <a:r>
              <a:rPr lang="fa-IR" dirty="0" smtClean="0"/>
              <a:t>نقد و ارزیابی الگوی پاسخ</a:t>
            </a:r>
          </a:p>
          <a:p>
            <a:pPr lvl="1"/>
            <a:r>
              <a:rPr lang="fa-IR" dirty="0" smtClean="0"/>
              <a:t>بررسی پیوسته انطباق الگو با سوال و پیامد مورد انتظار یادگیری</a:t>
            </a:r>
          </a:p>
          <a:p>
            <a:pPr lvl="1"/>
            <a:r>
              <a:rPr lang="fa-IR" dirty="0" smtClean="0"/>
              <a:t>پاسخ توسط یکی از همکاران</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49</a:t>
            </a:fld>
            <a:endParaRPr lang="en-US"/>
          </a:p>
        </p:txBody>
      </p:sp>
    </p:spTree>
    <p:extLst>
      <p:ext uri="{BB962C8B-B14F-4D97-AF65-F5344CB8AC3E}">
        <p14:creationId xmlns:p14="http://schemas.microsoft.com/office/powerpoint/2010/main" val="419751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2CCC60-E8CD-4174-8B1A-7DF615B22EEF}" type="slidenum">
              <a:rPr lang="en-US" smtClean="0"/>
              <a:pPr/>
              <a:t>5</a:t>
            </a:fld>
            <a:endParaRPr lang="en-US"/>
          </a:p>
        </p:txBody>
      </p:sp>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14560" y="680310"/>
            <a:ext cx="9315005" cy="5676039"/>
          </a:xfrm>
        </p:spPr>
      </p:pic>
    </p:spTree>
    <p:extLst>
      <p:ext uri="{BB962C8B-B14F-4D97-AF65-F5344CB8AC3E}">
        <p14:creationId xmlns:p14="http://schemas.microsoft.com/office/powerpoint/2010/main" val="23800283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تعیین سطح فرآیند شناختی برای پاسخ به سوال توسط همکار</a:t>
            </a:r>
          </a:p>
          <a:p>
            <a:r>
              <a:rPr lang="fa-IR" dirty="0" smtClean="0"/>
              <a:t>مناسبت سطح دشواری سوال توسط همکار</a:t>
            </a:r>
          </a:p>
          <a:p>
            <a:r>
              <a:rPr lang="fa-IR" dirty="0" smtClean="0"/>
              <a:t>پایلوت و بانک سوال</a:t>
            </a:r>
          </a:p>
          <a:p>
            <a:r>
              <a:rPr lang="fa-IR" dirty="0" smtClean="0"/>
              <a:t>مشاوره تخصصی توسط کمیته مرور سوال</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50</a:t>
            </a:fld>
            <a:endParaRPr lang="en-US"/>
          </a:p>
        </p:txBody>
      </p:sp>
    </p:spTree>
    <p:extLst>
      <p:ext uri="{BB962C8B-B14F-4D97-AF65-F5344CB8AC3E}">
        <p14:creationId xmlns:p14="http://schemas.microsoft.com/office/powerpoint/2010/main" val="3067587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تصحیح سوالات تشریحی</a:t>
            </a:r>
            <a:endParaRPr lang="fa-IR" dirty="0"/>
          </a:p>
        </p:txBody>
      </p:sp>
      <p:sp>
        <p:nvSpPr>
          <p:cNvPr id="3" name="Content Placeholder 2"/>
          <p:cNvSpPr>
            <a:spLocks noGrp="1"/>
          </p:cNvSpPr>
          <p:nvPr>
            <p:ph idx="1"/>
          </p:nvPr>
        </p:nvSpPr>
        <p:spPr/>
        <p:txBody>
          <a:bodyPr/>
          <a:lstStyle/>
          <a:p>
            <a:r>
              <a:rPr lang="fa-IR" dirty="0" smtClean="0"/>
              <a:t>روش تحلیلی</a:t>
            </a:r>
          </a:p>
          <a:p>
            <a:r>
              <a:rPr lang="fa-IR" dirty="0" smtClean="0"/>
              <a:t>روش کلی</a:t>
            </a:r>
          </a:p>
          <a:p>
            <a:r>
              <a:rPr lang="fa-IR" dirty="0" smtClean="0"/>
              <a:t>روش ویژگی های اصلی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51</a:t>
            </a:fld>
            <a:endParaRPr lang="en-US"/>
          </a:p>
        </p:txBody>
      </p:sp>
    </p:spTree>
    <p:extLst>
      <p:ext uri="{BB962C8B-B14F-4D97-AF65-F5344CB8AC3E}">
        <p14:creationId xmlns:p14="http://schemas.microsoft.com/office/powerpoint/2010/main" val="3634282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روش تحلیلی</a:t>
            </a:r>
            <a:endParaRPr lang="fa-IR" dirty="0"/>
          </a:p>
        </p:txBody>
      </p:sp>
      <p:sp>
        <p:nvSpPr>
          <p:cNvPr id="3" name="Content Placeholder 2"/>
          <p:cNvSpPr>
            <a:spLocks noGrp="1"/>
          </p:cNvSpPr>
          <p:nvPr>
            <p:ph idx="1"/>
          </p:nvPr>
        </p:nvSpPr>
        <p:spPr/>
        <p:txBody>
          <a:bodyPr/>
          <a:lstStyle/>
          <a:p>
            <a:r>
              <a:rPr lang="fa-IR" dirty="0" smtClean="0"/>
              <a:t>تصحیح بر مبنای نکات مورد انتظار یا امتیاز بندی</a:t>
            </a:r>
          </a:p>
          <a:p>
            <a:r>
              <a:rPr lang="fa-IR" dirty="0" smtClean="0"/>
              <a:t>تقسیم الگوی پاسخ به چندین بخش</a:t>
            </a:r>
          </a:p>
          <a:p>
            <a:r>
              <a:rPr lang="fa-IR" dirty="0" smtClean="0"/>
              <a:t>تعیین نمره یا امتیاز برای هر بخش</a:t>
            </a:r>
          </a:p>
          <a:p>
            <a:r>
              <a:rPr lang="fa-IR" dirty="0" smtClean="0"/>
              <a:t>کاهش تاثیر ذهنیت ارزیاب در نمره دهی</a:t>
            </a:r>
          </a:p>
          <a:p>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52</a:t>
            </a:fld>
            <a:endParaRPr lang="en-US"/>
          </a:p>
        </p:txBody>
      </p:sp>
    </p:spTree>
    <p:extLst>
      <p:ext uri="{BB962C8B-B14F-4D97-AF65-F5344CB8AC3E}">
        <p14:creationId xmlns:p14="http://schemas.microsoft.com/office/powerpoint/2010/main" val="4234722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روش کلی</a:t>
            </a:r>
            <a:endParaRPr lang="fa-IR" dirty="0"/>
          </a:p>
        </p:txBody>
      </p:sp>
      <p:sp>
        <p:nvSpPr>
          <p:cNvPr id="3" name="Content Placeholder 2"/>
          <p:cNvSpPr>
            <a:spLocks noGrp="1"/>
          </p:cNvSpPr>
          <p:nvPr>
            <p:ph idx="1"/>
          </p:nvPr>
        </p:nvSpPr>
        <p:spPr/>
        <p:txBody>
          <a:bodyPr/>
          <a:lstStyle/>
          <a:p>
            <a:r>
              <a:rPr lang="fa-IR" dirty="0" smtClean="0"/>
              <a:t>1960 روش معتبر و اقتصادی</a:t>
            </a:r>
          </a:p>
          <a:p>
            <a:r>
              <a:rPr lang="fa-IR" dirty="0" smtClean="0"/>
              <a:t>سنجش مستقیم مهارت های نوشتن دانشجویان</a:t>
            </a:r>
          </a:p>
          <a:p>
            <a:r>
              <a:rPr lang="fa-IR" dirty="0" smtClean="0"/>
              <a:t>مطالعه کل پاسخ و قضاوت در مورد کیفیت</a:t>
            </a:r>
          </a:p>
          <a:p>
            <a:r>
              <a:rPr lang="fa-IR" dirty="0" smtClean="0"/>
              <a:t>برداشت کلی آزمونگر</a:t>
            </a:r>
          </a:p>
          <a:p>
            <a:r>
              <a:rPr lang="fa-IR" dirty="0" smtClean="0"/>
              <a:t>قضاوت کیفیت کلیه عوامل در ارتباط با یکدیگر</a:t>
            </a:r>
          </a:p>
          <a:p>
            <a:r>
              <a:rPr lang="fa-IR" dirty="0" smtClean="0"/>
              <a:t>تعیین درجه کیفیت پاسخ ارائه شده(الف تا د یا لیکرت)</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53</a:t>
            </a:fld>
            <a:endParaRPr lang="en-US"/>
          </a:p>
        </p:txBody>
      </p:sp>
    </p:spTree>
    <p:extLst>
      <p:ext uri="{BB962C8B-B14F-4D97-AF65-F5344CB8AC3E}">
        <p14:creationId xmlns:p14="http://schemas.microsoft.com/office/powerpoint/2010/main" val="784275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روش ویژگی های اصلی</a:t>
            </a:r>
            <a:endParaRPr lang="fa-IR" dirty="0"/>
          </a:p>
        </p:txBody>
      </p:sp>
      <p:sp>
        <p:nvSpPr>
          <p:cNvPr id="3" name="Content Placeholder 2"/>
          <p:cNvSpPr>
            <a:spLocks noGrp="1"/>
          </p:cNvSpPr>
          <p:nvPr>
            <p:ph idx="1"/>
          </p:nvPr>
        </p:nvSpPr>
        <p:spPr/>
        <p:txBody>
          <a:bodyPr/>
          <a:lstStyle/>
          <a:p>
            <a:r>
              <a:rPr lang="fa-IR" dirty="0" smtClean="0"/>
              <a:t>ارزیابی پاسخ ها براساس ویژگی های اصلی از قبل در ذهن ارزیاب</a:t>
            </a:r>
          </a:p>
          <a:p>
            <a:r>
              <a:rPr lang="fa-IR" dirty="0"/>
              <a:t>مثال: ارزیابی توصیه های پزشکی به یک بیمار</a:t>
            </a:r>
          </a:p>
          <a:p>
            <a:pPr lvl="1"/>
            <a:r>
              <a:rPr lang="fa-IR" dirty="0" smtClean="0"/>
              <a:t>سادگی ،قابل فهم بودن</a:t>
            </a:r>
          </a:p>
          <a:p>
            <a:pPr lvl="1"/>
            <a:r>
              <a:rPr lang="fa-IR" dirty="0" smtClean="0"/>
              <a:t>عدم استفاده از اصطلاحات پزشکی</a:t>
            </a:r>
          </a:p>
          <a:p>
            <a:pPr lvl="1"/>
            <a:r>
              <a:rPr lang="fa-IR" dirty="0" smtClean="0"/>
              <a:t>کوتاه و موجز بودن</a:t>
            </a:r>
          </a:p>
          <a:p>
            <a:pPr lvl="1"/>
            <a:r>
              <a:rPr lang="fa-IR" dirty="0" smtClean="0"/>
              <a:t>تصمیم در مورد نمره دهی با لحاظ نمودن ویژگی های اصلی</a:t>
            </a:r>
          </a:p>
          <a:p>
            <a:pPr marL="400050" lvl="1" indent="0">
              <a:buNone/>
            </a:pP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54</a:t>
            </a:fld>
            <a:endParaRPr lang="en-US"/>
          </a:p>
        </p:txBody>
      </p:sp>
    </p:spTree>
    <p:extLst>
      <p:ext uri="{BB962C8B-B14F-4D97-AF65-F5344CB8AC3E}">
        <p14:creationId xmlns:p14="http://schemas.microsoft.com/office/powerpoint/2010/main" val="3206809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a:t>طراحی چک لسیت برای تعداد </a:t>
            </a:r>
            <a:r>
              <a:rPr lang="fa-IR" dirty="0" smtClean="0"/>
              <a:t>ویژگی </a:t>
            </a:r>
            <a:r>
              <a:rPr lang="fa-IR" dirty="0"/>
              <a:t>ارائه شده توسط آزمودنی</a:t>
            </a:r>
          </a:p>
          <a:p>
            <a:r>
              <a:rPr lang="fa-IR" dirty="0" smtClean="0"/>
              <a:t>تعیین نمره</a:t>
            </a:r>
          </a:p>
          <a:p>
            <a:r>
              <a:rPr lang="fa-IR" dirty="0" smtClean="0"/>
              <a:t>نمره دهی</a:t>
            </a:r>
          </a:p>
          <a:p>
            <a:pPr lvl="1"/>
            <a:r>
              <a:rPr lang="fa-IR" dirty="0" smtClean="0"/>
              <a:t>قدرت بیان</a:t>
            </a:r>
          </a:p>
          <a:p>
            <a:pPr lvl="1"/>
            <a:r>
              <a:rPr lang="fa-IR" dirty="0" smtClean="0"/>
              <a:t>شیوه ارائه مطالب</a:t>
            </a:r>
          </a:p>
          <a:p>
            <a:pPr lvl="1"/>
            <a:r>
              <a:rPr lang="fa-IR" dirty="0" smtClean="0"/>
              <a:t>سازمان دهی منطقی پاسخ</a:t>
            </a:r>
          </a:p>
          <a:p>
            <a:r>
              <a:rPr lang="fa-IR" dirty="0" smtClean="0"/>
              <a:t>ارزیابی منصفانه با الگوی پاسخ مشخص و روبریک نمره دهی</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55</a:t>
            </a:fld>
            <a:endParaRPr lang="en-US"/>
          </a:p>
        </p:txBody>
      </p:sp>
    </p:spTree>
    <p:extLst>
      <p:ext uri="{BB962C8B-B14F-4D97-AF65-F5344CB8AC3E}">
        <p14:creationId xmlns:p14="http://schemas.microsoft.com/office/powerpoint/2010/main" val="3784238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fa-IR" sz="2800" dirty="0" smtClean="0"/>
              <a:t>نمونه روبریک نمره دهی برای یک سوال تشریحی چهارنمره ای</a:t>
            </a:r>
            <a:endParaRPr lang="fa-IR"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21962412"/>
              </p:ext>
            </p:extLst>
          </p:nvPr>
        </p:nvGraphicFramePr>
        <p:xfrm>
          <a:off x="601662" y="1444625"/>
          <a:ext cx="7940676" cy="4851400"/>
        </p:xfrm>
        <a:graphic>
          <a:graphicData uri="http://schemas.openxmlformats.org/drawingml/2006/table">
            <a:tbl>
              <a:tblPr rtl="1" firstRow="1" bandRow="1">
                <a:tableStyleId>{5C22544A-7EE6-4342-B048-85BDC9FD1C3A}</a:tableStyleId>
              </a:tblPr>
              <a:tblGrid>
                <a:gridCol w="1985169">
                  <a:extLst>
                    <a:ext uri="{9D8B030D-6E8A-4147-A177-3AD203B41FA5}">
                      <a16:colId xmlns:a16="http://schemas.microsoft.com/office/drawing/2014/main" val="2413118592"/>
                    </a:ext>
                  </a:extLst>
                </a:gridCol>
                <a:gridCol w="1985169">
                  <a:extLst>
                    <a:ext uri="{9D8B030D-6E8A-4147-A177-3AD203B41FA5}">
                      <a16:colId xmlns:a16="http://schemas.microsoft.com/office/drawing/2014/main" val="216636342"/>
                    </a:ext>
                  </a:extLst>
                </a:gridCol>
                <a:gridCol w="1985169">
                  <a:extLst>
                    <a:ext uri="{9D8B030D-6E8A-4147-A177-3AD203B41FA5}">
                      <a16:colId xmlns:a16="http://schemas.microsoft.com/office/drawing/2014/main" val="2005095281"/>
                    </a:ext>
                  </a:extLst>
                </a:gridCol>
                <a:gridCol w="1985169">
                  <a:extLst>
                    <a:ext uri="{9D8B030D-6E8A-4147-A177-3AD203B41FA5}">
                      <a16:colId xmlns:a16="http://schemas.microsoft.com/office/drawing/2014/main" val="2055790990"/>
                    </a:ext>
                  </a:extLst>
                </a:gridCol>
              </a:tblGrid>
              <a:tr h="370840">
                <a:tc>
                  <a:txBody>
                    <a:bodyPr/>
                    <a:lstStyle/>
                    <a:p>
                      <a:pPr algn="r" rtl="1"/>
                      <a:r>
                        <a:rPr lang="fa-IR" dirty="0" smtClean="0"/>
                        <a:t>نمره</a:t>
                      </a:r>
                      <a:endParaRPr lang="fa-IR" dirty="0"/>
                    </a:p>
                  </a:txBody>
                  <a:tcPr/>
                </a:tc>
                <a:tc>
                  <a:txBody>
                    <a:bodyPr/>
                    <a:lstStyle/>
                    <a:p>
                      <a:pPr algn="r" rtl="1"/>
                      <a:r>
                        <a:rPr lang="fa-IR" dirty="0" smtClean="0"/>
                        <a:t>تعریف</a:t>
                      </a:r>
                      <a:endParaRPr lang="fa-IR" dirty="0"/>
                    </a:p>
                  </a:txBody>
                  <a:tcPr/>
                </a:tc>
                <a:tc>
                  <a:txBody>
                    <a:bodyPr/>
                    <a:lstStyle/>
                    <a:p>
                      <a:pPr algn="r" rtl="1"/>
                      <a:r>
                        <a:rPr lang="fa-IR" dirty="0" smtClean="0"/>
                        <a:t>اطلاعات اضافی</a:t>
                      </a:r>
                      <a:endParaRPr lang="fa-IR" dirty="0"/>
                    </a:p>
                  </a:txBody>
                  <a:tcPr/>
                </a:tc>
                <a:tc>
                  <a:txBody>
                    <a:bodyPr/>
                    <a:lstStyle/>
                    <a:p>
                      <a:pPr algn="r" rtl="1"/>
                      <a:r>
                        <a:rPr lang="fa-IR" dirty="0" smtClean="0"/>
                        <a:t>ساختار نگارش</a:t>
                      </a:r>
                      <a:endParaRPr lang="fa-IR" dirty="0"/>
                    </a:p>
                  </a:txBody>
                  <a:tcPr/>
                </a:tc>
                <a:extLst>
                  <a:ext uri="{0D108BD9-81ED-4DB2-BD59-A6C34878D82A}">
                    <a16:rowId xmlns:a16="http://schemas.microsoft.com/office/drawing/2014/main" val="2809458206"/>
                  </a:ext>
                </a:extLst>
              </a:tr>
              <a:tr h="370840">
                <a:tc>
                  <a:txBody>
                    <a:bodyPr/>
                    <a:lstStyle/>
                    <a:p>
                      <a:pPr algn="r" rtl="1"/>
                      <a:r>
                        <a:rPr lang="fa-IR" dirty="0" smtClean="0"/>
                        <a:t>عالی (4 نمره)</a:t>
                      </a:r>
                      <a:endParaRPr lang="fa-IR" dirty="0"/>
                    </a:p>
                  </a:txBody>
                  <a:tcPr/>
                </a:tc>
                <a:tc>
                  <a:txBody>
                    <a:bodyPr/>
                    <a:lstStyle/>
                    <a:p>
                      <a:pPr algn="r" rtl="1"/>
                      <a:r>
                        <a:rPr lang="fa-IR" dirty="0" smtClean="0"/>
                        <a:t>تعریف درست و واضح اطلاعات</a:t>
                      </a:r>
                      <a:endParaRPr lang="fa-IR" dirty="0"/>
                    </a:p>
                  </a:txBody>
                  <a:tcPr/>
                </a:tc>
                <a:tc>
                  <a:txBody>
                    <a:bodyPr/>
                    <a:lstStyle/>
                    <a:p>
                      <a:pPr algn="r" rtl="1"/>
                      <a:r>
                        <a:rPr lang="fa-IR" dirty="0" smtClean="0"/>
                        <a:t>ارائه اطلاعات اضافی برای حمایت از تعریف اصلی</a:t>
                      </a:r>
                      <a:endParaRPr lang="fa-IR" dirty="0"/>
                    </a:p>
                  </a:txBody>
                  <a:tcPr/>
                </a:tc>
                <a:tc>
                  <a:txBody>
                    <a:bodyPr/>
                    <a:lstStyle/>
                    <a:p>
                      <a:pPr algn="r" rtl="1"/>
                      <a:r>
                        <a:rPr lang="fa-IR" dirty="0" smtClean="0"/>
                        <a:t>مناسب بودن ساختار جملات و کلمات به کار گرفته</a:t>
                      </a:r>
                      <a:r>
                        <a:rPr lang="fa-IR" baseline="0" dirty="0" smtClean="0"/>
                        <a:t> شده در ارتباط دهی بین مطالب</a:t>
                      </a:r>
                      <a:endParaRPr lang="fa-IR" dirty="0"/>
                    </a:p>
                  </a:txBody>
                  <a:tcPr/>
                </a:tc>
                <a:extLst>
                  <a:ext uri="{0D108BD9-81ED-4DB2-BD59-A6C34878D82A}">
                    <a16:rowId xmlns:a16="http://schemas.microsoft.com/office/drawing/2014/main" val="4171298015"/>
                  </a:ext>
                </a:extLst>
              </a:tr>
              <a:tr h="370840">
                <a:tc>
                  <a:txBody>
                    <a:bodyPr/>
                    <a:lstStyle/>
                    <a:p>
                      <a:pPr algn="r" rtl="1"/>
                      <a:r>
                        <a:rPr lang="fa-IR" dirty="0" smtClean="0"/>
                        <a:t>خوب (3نمره)</a:t>
                      </a:r>
                      <a:endParaRPr lang="fa-IR" dirty="0"/>
                    </a:p>
                  </a:txBody>
                  <a:tcPr/>
                </a:tc>
                <a:tc>
                  <a:txBody>
                    <a:bodyPr/>
                    <a:lstStyle/>
                    <a:p>
                      <a:pPr algn="r" rtl="1"/>
                      <a:r>
                        <a:rPr lang="fa-IR" dirty="0" smtClean="0"/>
                        <a:t>تعریف درست بخشی از اطلاعات</a:t>
                      </a:r>
                      <a:endParaRPr lang="fa-IR" dirty="0"/>
                    </a:p>
                  </a:txBody>
                  <a:tcPr/>
                </a:tc>
                <a:tc>
                  <a:txBody>
                    <a:bodyPr/>
                    <a:lstStyle/>
                    <a:p>
                      <a:pPr algn="r" rtl="1"/>
                      <a:r>
                        <a:rPr lang="fa-IR" dirty="0" smtClean="0"/>
                        <a:t>ارائه اطلاعات اضافی برای</a:t>
                      </a:r>
                      <a:r>
                        <a:rPr lang="fa-IR" baseline="0" dirty="0" smtClean="0"/>
                        <a:t> درک بهتر معنا و مفهوم مطالب</a:t>
                      </a:r>
                      <a:endParaRPr lang="fa-IR" dirty="0"/>
                    </a:p>
                  </a:txBody>
                  <a:tcPr/>
                </a:tc>
                <a:tc>
                  <a:txBody>
                    <a:bodyPr/>
                    <a:lstStyle/>
                    <a:p>
                      <a:pPr algn="r" rtl="1"/>
                      <a:r>
                        <a:rPr lang="fa-IR" dirty="0" smtClean="0"/>
                        <a:t>وجود تعدادی خطای گرامری بدون تاثیر بر</a:t>
                      </a:r>
                      <a:r>
                        <a:rPr lang="fa-IR" baseline="0" dirty="0" smtClean="0"/>
                        <a:t> مفهوم مطالب ارائه شده</a:t>
                      </a:r>
                      <a:endParaRPr lang="fa-IR" dirty="0"/>
                    </a:p>
                  </a:txBody>
                  <a:tcPr/>
                </a:tc>
                <a:extLst>
                  <a:ext uri="{0D108BD9-81ED-4DB2-BD59-A6C34878D82A}">
                    <a16:rowId xmlns:a16="http://schemas.microsoft.com/office/drawing/2014/main" val="2972701844"/>
                  </a:ext>
                </a:extLst>
              </a:tr>
              <a:tr h="370840">
                <a:tc>
                  <a:txBody>
                    <a:bodyPr/>
                    <a:lstStyle/>
                    <a:p>
                      <a:pPr algn="r" rtl="1"/>
                      <a:r>
                        <a:rPr lang="fa-IR" dirty="0" smtClean="0"/>
                        <a:t>متوسط (2نمره)</a:t>
                      </a:r>
                      <a:endParaRPr lang="fa-IR" dirty="0"/>
                    </a:p>
                  </a:txBody>
                  <a:tcPr/>
                </a:tc>
                <a:tc>
                  <a:txBody>
                    <a:bodyPr/>
                    <a:lstStyle/>
                    <a:p>
                      <a:pPr algn="r" rtl="1"/>
                      <a:r>
                        <a:rPr lang="fa-IR" dirty="0" smtClean="0"/>
                        <a:t>تعریف ضعیف و محدود اطلاعات</a:t>
                      </a:r>
                      <a:endParaRPr lang="fa-IR" dirty="0"/>
                    </a:p>
                  </a:txBody>
                  <a:tcPr/>
                </a:tc>
                <a:tc>
                  <a:txBody>
                    <a:bodyPr/>
                    <a:lstStyle/>
                    <a:p>
                      <a:pPr algn="r" rtl="1"/>
                      <a:r>
                        <a:rPr lang="fa-IR" dirty="0" smtClean="0"/>
                        <a:t>ارائه</a:t>
                      </a:r>
                      <a:r>
                        <a:rPr lang="fa-IR" baseline="0" dirty="0" smtClean="0"/>
                        <a:t> تعدادی از اطلاعات اضافی نسبتا مرتبط با مطالب</a:t>
                      </a:r>
                      <a:endParaRPr lang="fa-IR" dirty="0"/>
                    </a:p>
                  </a:txBody>
                  <a:tcPr/>
                </a:tc>
                <a:tc>
                  <a:txBody>
                    <a:bodyPr/>
                    <a:lstStyle/>
                    <a:p>
                      <a:pPr algn="r" rtl="1"/>
                      <a:r>
                        <a:rPr lang="fa-IR" dirty="0" smtClean="0"/>
                        <a:t>وجود تعدادی خطای گرامری نگارشی و املایی</a:t>
                      </a:r>
                      <a:endParaRPr lang="fa-IR" dirty="0"/>
                    </a:p>
                  </a:txBody>
                  <a:tcPr/>
                </a:tc>
                <a:extLst>
                  <a:ext uri="{0D108BD9-81ED-4DB2-BD59-A6C34878D82A}">
                    <a16:rowId xmlns:a16="http://schemas.microsoft.com/office/drawing/2014/main" val="59599783"/>
                  </a:ext>
                </a:extLst>
              </a:tr>
              <a:tr h="370840">
                <a:tc>
                  <a:txBody>
                    <a:bodyPr/>
                    <a:lstStyle/>
                    <a:p>
                      <a:pPr algn="r" rtl="1"/>
                      <a:r>
                        <a:rPr lang="fa-IR" dirty="0" smtClean="0"/>
                        <a:t>ضعیف(1نمره)</a:t>
                      </a:r>
                      <a:endParaRPr lang="fa-IR" dirty="0"/>
                    </a:p>
                  </a:txBody>
                  <a:tcPr/>
                </a:tc>
                <a:tc>
                  <a:txBody>
                    <a:bodyPr/>
                    <a:lstStyle/>
                    <a:p>
                      <a:pPr algn="r" rtl="1"/>
                      <a:r>
                        <a:rPr lang="fa-IR" dirty="0" smtClean="0"/>
                        <a:t>پاسخ کاملا نادرست</a:t>
                      </a:r>
                      <a:endParaRPr lang="fa-IR" dirty="0"/>
                    </a:p>
                  </a:txBody>
                  <a:tcPr/>
                </a:tc>
                <a:tc>
                  <a:txBody>
                    <a:bodyPr/>
                    <a:lstStyle/>
                    <a:p>
                      <a:pPr algn="r" rtl="1"/>
                      <a:r>
                        <a:rPr lang="fa-IR" dirty="0" smtClean="0"/>
                        <a:t>ارائه</a:t>
                      </a:r>
                      <a:r>
                        <a:rPr lang="fa-IR" baseline="0" dirty="0" smtClean="0"/>
                        <a:t> اطلاعات اضافی نامرتبط با مطالب</a:t>
                      </a:r>
                      <a:endParaRPr lang="fa-IR" dirty="0"/>
                    </a:p>
                  </a:txBody>
                  <a:tcPr/>
                </a:tc>
                <a:tc>
                  <a:txBody>
                    <a:bodyPr/>
                    <a:lstStyle/>
                    <a:p>
                      <a:pPr algn="r" rtl="1"/>
                      <a:r>
                        <a:rPr lang="fa-IR" dirty="0" smtClean="0"/>
                        <a:t>استفاده نامناسب و محدود از کلمات مرتبط با موضوع وجود</a:t>
                      </a:r>
                      <a:r>
                        <a:rPr lang="fa-IR" baseline="0" dirty="0" smtClean="0"/>
                        <a:t> تعداد زیادی خطا گرامری املایی</a:t>
                      </a:r>
                      <a:endParaRPr lang="fa-IR" dirty="0"/>
                    </a:p>
                  </a:txBody>
                  <a:tcPr/>
                </a:tc>
                <a:extLst>
                  <a:ext uri="{0D108BD9-81ED-4DB2-BD59-A6C34878D82A}">
                    <a16:rowId xmlns:a16="http://schemas.microsoft.com/office/drawing/2014/main" val="1819787636"/>
                  </a:ext>
                </a:extLst>
              </a:tr>
            </a:tbl>
          </a:graphicData>
        </a:graphic>
      </p:graphicFrame>
      <p:sp>
        <p:nvSpPr>
          <p:cNvPr id="4" name="Slide Number Placeholder 3"/>
          <p:cNvSpPr>
            <a:spLocks noGrp="1"/>
          </p:cNvSpPr>
          <p:nvPr>
            <p:ph type="sldNum" sz="quarter" idx="12"/>
          </p:nvPr>
        </p:nvSpPr>
        <p:spPr/>
        <p:txBody>
          <a:bodyPr/>
          <a:lstStyle/>
          <a:p>
            <a:fld id="{B82CCC60-E8CD-4174-8B1A-7DF615B22EEF}" type="slidenum">
              <a:rPr lang="en-US" smtClean="0"/>
              <a:pPr/>
              <a:t>56</a:t>
            </a:fld>
            <a:endParaRPr lang="en-US"/>
          </a:p>
        </p:txBody>
      </p:sp>
    </p:spTree>
    <p:extLst>
      <p:ext uri="{BB962C8B-B14F-4D97-AF65-F5344CB8AC3E}">
        <p14:creationId xmlns:p14="http://schemas.microsoft.com/office/powerpoint/2010/main" val="37825602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خطاهای نمره دهی سوالات تشریحی</a:t>
            </a:r>
            <a:endParaRPr lang="fa-IR" dirty="0"/>
          </a:p>
        </p:txBody>
      </p:sp>
      <p:sp>
        <p:nvSpPr>
          <p:cNvPr id="3" name="Content Placeholder 2"/>
          <p:cNvSpPr>
            <a:spLocks noGrp="1"/>
          </p:cNvSpPr>
          <p:nvPr>
            <p:ph idx="1"/>
          </p:nvPr>
        </p:nvSpPr>
        <p:spPr/>
        <p:txBody>
          <a:bodyPr/>
          <a:lstStyle/>
          <a:p>
            <a:r>
              <a:rPr lang="fa-IR" dirty="0" smtClean="0"/>
              <a:t>اثر هاله ای(کدگذاری)</a:t>
            </a:r>
          </a:p>
          <a:p>
            <a:r>
              <a:rPr lang="fa-IR" dirty="0" smtClean="0"/>
              <a:t>اثر مکانیکی(دست خط، علائم نگارش، حجم پاسخ)</a:t>
            </a:r>
          </a:p>
          <a:p>
            <a:r>
              <a:rPr lang="fa-IR" dirty="0" smtClean="0"/>
              <a:t>اثر ترتیبی(نمره بالاتر برای سوالات ابتدایی)</a:t>
            </a:r>
          </a:p>
          <a:p>
            <a:r>
              <a:rPr lang="fa-IR" dirty="0" smtClean="0"/>
              <a:t>انتقال تاثیر یک سوال به سوال دیگر</a:t>
            </a:r>
          </a:p>
          <a:p>
            <a:r>
              <a:rPr lang="fa-IR" smtClean="0"/>
              <a:t>انتقال تاثیر یک آزمون به آزمون دیگر</a:t>
            </a: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57</a:t>
            </a:fld>
            <a:endParaRPr lang="en-US"/>
          </a:p>
        </p:txBody>
      </p:sp>
    </p:spTree>
    <p:extLst>
      <p:ext uri="{BB962C8B-B14F-4D97-AF65-F5344CB8AC3E}">
        <p14:creationId xmlns:p14="http://schemas.microsoft.com/office/powerpoint/2010/main" val="3919079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سودمندی</a:t>
            </a:r>
            <a:endParaRPr lang="en-US" dirty="0"/>
          </a:p>
        </p:txBody>
      </p:sp>
      <p:sp>
        <p:nvSpPr>
          <p:cNvPr id="3" name="Content Placeholder 2"/>
          <p:cNvSpPr>
            <a:spLocks noGrp="1"/>
          </p:cNvSpPr>
          <p:nvPr>
            <p:ph idx="1"/>
          </p:nvPr>
        </p:nvSpPr>
        <p:spPr/>
        <p:txBody>
          <a:bodyPr/>
          <a:lstStyle/>
          <a:p>
            <a:r>
              <a:rPr lang="fa-IR" dirty="0" smtClean="0"/>
              <a:t>روایی</a:t>
            </a:r>
          </a:p>
          <a:p>
            <a:r>
              <a:rPr lang="fa-IR" dirty="0" smtClean="0"/>
              <a:t>پایایی</a:t>
            </a:r>
          </a:p>
          <a:p>
            <a:r>
              <a:rPr lang="fa-IR" dirty="0" smtClean="0"/>
              <a:t>مقبولیت</a:t>
            </a:r>
          </a:p>
          <a:p>
            <a:r>
              <a:rPr lang="fa-IR" dirty="0" smtClean="0"/>
              <a:t>هزینه و قابلیت اجرا</a:t>
            </a:r>
          </a:p>
          <a:p>
            <a:r>
              <a:rPr lang="fa-IR" dirty="0" smtClean="0"/>
              <a:t>تاثیر آموزشی سوالات تشریحی</a:t>
            </a: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58</a:t>
            </a:fld>
            <a:endParaRPr lang="en-US"/>
          </a:p>
        </p:txBody>
      </p:sp>
    </p:spTree>
    <p:extLst>
      <p:ext uri="{BB962C8B-B14F-4D97-AF65-F5344CB8AC3E}">
        <p14:creationId xmlns:p14="http://schemas.microsoft.com/office/powerpoint/2010/main" val="3186294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روایی </a:t>
            </a:r>
            <a:endParaRPr lang="en-US" dirty="0"/>
          </a:p>
        </p:txBody>
      </p:sp>
      <p:sp>
        <p:nvSpPr>
          <p:cNvPr id="3" name="Content Placeholder 2"/>
          <p:cNvSpPr>
            <a:spLocks noGrp="1"/>
          </p:cNvSpPr>
          <p:nvPr>
            <p:ph idx="1"/>
          </p:nvPr>
        </p:nvSpPr>
        <p:spPr/>
        <p:txBody>
          <a:bodyPr/>
          <a:lstStyle/>
          <a:p>
            <a:r>
              <a:rPr lang="fa-IR" dirty="0" smtClean="0"/>
              <a:t>زمان بر بودن پاسخ دهی</a:t>
            </a:r>
          </a:p>
          <a:p>
            <a:r>
              <a:rPr lang="fa-IR" dirty="0" smtClean="0"/>
              <a:t>دشواری نمره دهی</a:t>
            </a:r>
          </a:p>
          <a:p>
            <a:r>
              <a:rPr lang="fa-IR" dirty="0" smtClean="0"/>
              <a:t>تعداد محدود سوال در هر آزمون</a:t>
            </a:r>
          </a:p>
          <a:p>
            <a:r>
              <a:rPr lang="fa-IR" dirty="0" smtClean="0"/>
              <a:t>کاهش روایی محتوایی آزمون</a:t>
            </a:r>
          </a:p>
          <a:p>
            <a:r>
              <a:rPr lang="fa-IR" dirty="0" smtClean="0"/>
              <a:t>چندین سوال کوته پاسخ</a:t>
            </a:r>
          </a:p>
          <a:p>
            <a:r>
              <a:rPr lang="fa-IR" dirty="0" smtClean="0"/>
              <a:t>چندین آزمون تشریحی در طول دوره</a:t>
            </a:r>
          </a:p>
          <a:p>
            <a:r>
              <a:rPr lang="fa-IR" dirty="0" smtClean="0"/>
              <a:t>افزایش روایی صوری</a:t>
            </a: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59</a:t>
            </a:fld>
            <a:endParaRPr lang="en-US"/>
          </a:p>
        </p:txBody>
      </p:sp>
    </p:spTree>
    <p:extLst>
      <p:ext uri="{BB962C8B-B14F-4D97-AF65-F5344CB8AC3E}">
        <p14:creationId xmlns:p14="http://schemas.microsoft.com/office/powerpoint/2010/main" val="3998037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انواع سوالات باز پاسخ</a:t>
            </a:r>
            <a:endParaRPr lang="fa-IR" dirty="0"/>
          </a:p>
        </p:txBody>
      </p:sp>
      <p:sp>
        <p:nvSpPr>
          <p:cNvPr id="4" name="Content Placeholder 3"/>
          <p:cNvSpPr>
            <a:spLocks noGrp="1"/>
          </p:cNvSpPr>
          <p:nvPr>
            <p:ph idx="1"/>
          </p:nvPr>
        </p:nvSpPr>
        <p:spPr/>
        <p:txBody>
          <a:bodyPr/>
          <a:lstStyle/>
          <a:p>
            <a:r>
              <a:rPr lang="fa-IR" dirty="0" smtClean="0"/>
              <a:t>سوال تشریحی گسترده پاسخ،سطوح بالای حیطه شناختی</a:t>
            </a:r>
          </a:p>
          <a:p>
            <a:r>
              <a:rPr lang="fa-IR" dirty="0" smtClean="0"/>
              <a:t>سوال تشریحی محدود پاسخ، ویژگی محتوی</a:t>
            </a:r>
          </a:p>
          <a:p>
            <a:r>
              <a:rPr lang="fa-IR" dirty="0" smtClean="0"/>
              <a:t>سوال تشریحی تغییر یافته،توانایی حل مساله</a:t>
            </a:r>
          </a:p>
          <a:p>
            <a:r>
              <a:rPr lang="fa-IR" dirty="0" smtClean="0"/>
              <a:t>سناریو، مورد بالینی، مرحله به مرحله</a:t>
            </a:r>
          </a:p>
          <a:p>
            <a:r>
              <a:rPr lang="fa-IR" dirty="0" smtClean="0"/>
              <a:t>ارتباط بین علوم پایه و بالینی</a:t>
            </a:r>
          </a:p>
          <a:p>
            <a:pPr marL="0" indent="0">
              <a:buNone/>
            </a:pPr>
            <a:endParaRPr lang="fa-IR" dirty="0" smtClean="0"/>
          </a:p>
          <a:p>
            <a:endParaRPr lang="fa-IR" dirty="0" smtClean="0"/>
          </a:p>
          <a:p>
            <a:endParaRPr lang="fa-IR"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6</a:t>
            </a:fld>
            <a:endParaRPr lang="en-US"/>
          </a:p>
        </p:txBody>
      </p:sp>
    </p:spTree>
    <p:extLst>
      <p:ext uri="{BB962C8B-B14F-4D97-AF65-F5344CB8AC3E}">
        <p14:creationId xmlns:p14="http://schemas.microsoft.com/office/powerpoint/2010/main" val="1636464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پایایی</a:t>
            </a:r>
            <a:endParaRPr lang="en-US" dirty="0"/>
          </a:p>
        </p:txBody>
      </p:sp>
      <p:sp>
        <p:nvSpPr>
          <p:cNvPr id="3" name="Content Placeholder 2"/>
          <p:cNvSpPr>
            <a:spLocks noGrp="1"/>
          </p:cNvSpPr>
          <p:nvPr>
            <p:ph idx="1"/>
          </p:nvPr>
        </p:nvSpPr>
        <p:spPr/>
        <p:txBody>
          <a:bodyPr>
            <a:normAutofit fontScale="92500" lnSpcReduction="10000"/>
          </a:bodyPr>
          <a:lstStyle/>
          <a:p>
            <a:r>
              <a:rPr lang="fa-IR" dirty="0" smtClean="0"/>
              <a:t>پایایی پایین نمره دهی</a:t>
            </a:r>
          </a:p>
          <a:p>
            <a:r>
              <a:rPr lang="fa-IR" dirty="0" smtClean="0"/>
              <a:t>زمان بر بودن پاسخ دهی</a:t>
            </a:r>
          </a:p>
          <a:p>
            <a:r>
              <a:rPr lang="fa-IR" dirty="0" smtClean="0"/>
              <a:t>تعداد کم سوالات</a:t>
            </a:r>
          </a:p>
          <a:p>
            <a:r>
              <a:rPr lang="fa-IR" dirty="0" smtClean="0"/>
              <a:t>مدت زمان اختصاص داده شده</a:t>
            </a:r>
          </a:p>
          <a:p>
            <a:r>
              <a:rPr lang="fa-IR" dirty="0" smtClean="0"/>
              <a:t>صرف انرژی زیاد آزمودنی</a:t>
            </a:r>
          </a:p>
          <a:p>
            <a:r>
              <a:rPr lang="fa-IR" dirty="0" smtClean="0"/>
              <a:t>بیماری یا خستگی</a:t>
            </a:r>
          </a:p>
          <a:p>
            <a:r>
              <a:rPr lang="fa-IR" dirty="0" smtClean="0"/>
              <a:t>شرایط اجرای آزمون</a:t>
            </a:r>
          </a:p>
          <a:p>
            <a:r>
              <a:rPr lang="fa-IR" dirty="0" smtClean="0"/>
              <a:t>تفاوت در عملکرد ارزیابان برای تصحیح</a:t>
            </a: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60</a:t>
            </a:fld>
            <a:endParaRPr lang="en-US"/>
          </a:p>
        </p:txBody>
      </p:sp>
    </p:spTree>
    <p:extLst>
      <p:ext uri="{BB962C8B-B14F-4D97-AF65-F5344CB8AC3E}">
        <p14:creationId xmlns:p14="http://schemas.microsoft.com/office/powerpoint/2010/main" val="1753888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مقبولیت</a:t>
            </a:r>
            <a:endParaRPr lang="en-US" dirty="0"/>
          </a:p>
        </p:txBody>
      </p:sp>
      <p:sp>
        <p:nvSpPr>
          <p:cNvPr id="3" name="Content Placeholder 2"/>
          <p:cNvSpPr>
            <a:spLocks noGrp="1"/>
          </p:cNvSpPr>
          <p:nvPr>
            <p:ph idx="1"/>
          </p:nvPr>
        </p:nvSpPr>
        <p:spPr/>
        <p:txBody>
          <a:bodyPr/>
          <a:lstStyle/>
          <a:p>
            <a:r>
              <a:rPr lang="fa-IR" dirty="0" smtClean="0"/>
              <a:t>کاهش مقبولیت در بین فراگیران</a:t>
            </a:r>
          </a:p>
          <a:p>
            <a:r>
              <a:rPr lang="fa-IR" dirty="0" smtClean="0"/>
              <a:t>زمان بر بودن پاسخ دهی</a:t>
            </a:r>
          </a:p>
          <a:p>
            <a:r>
              <a:rPr lang="fa-IR" dirty="0" smtClean="0"/>
              <a:t>تاثیر دست خط بر نمره دهی</a:t>
            </a:r>
          </a:p>
          <a:p>
            <a:r>
              <a:rPr lang="fa-IR" dirty="0" smtClean="0"/>
              <a:t>ذهنی بودن فرآیند نمره دهی</a:t>
            </a:r>
          </a:p>
          <a:p>
            <a:r>
              <a:rPr lang="fa-IR" dirty="0" smtClean="0"/>
              <a:t>آمادگی بیشتر آزمودنی افزایش مقبولیت</a:t>
            </a:r>
          </a:p>
          <a:p>
            <a:r>
              <a:rPr lang="fa-IR" dirty="0" smtClean="0"/>
              <a:t>افزایش مقبولیت در بین ارزیابان</a:t>
            </a:r>
          </a:p>
          <a:p>
            <a:r>
              <a:rPr lang="fa-IR" dirty="0" smtClean="0"/>
              <a:t>چالش کشیدن فراگیران در ارائه پاسخ</a:t>
            </a: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61</a:t>
            </a:fld>
            <a:endParaRPr lang="en-US"/>
          </a:p>
        </p:txBody>
      </p:sp>
    </p:spTree>
    <p:extLst>
      <p:ext uri="{BB962C8B-B14F-4D97-AF65-F5344CB8AC3E}">
        <p14:creationId xmlns:p14="http://schemas.microsoft.com/office/powerpoint/2010/main" val="3841598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مقبولیت</a:t>
            </a:r>
            <a:endParaRPr lang="en-US" dirty="0"/>
          </a:p>
        </p:txBody>
      </p:sp>
      <p:sp>
        <p:nvSpPr>
          <p:cNvPr id="3" name="Content Placeholder 2"/>
          <p:cNvSpPr>
            <a:spLocks noGrp="1"/>
          </p:cNvSpPr>
          <p:nvPr>
            <p:ph idx="1"/>
          </p:nvPr>
        </p:nvSpPr>
        <p:spPr/>
        <p:txBody>
          <a:bodyPr/>
          <a:lstStyle/>
          <a:p>
            <a:r>
              <a:rPr lang="fa-IR" dirty="0" smtClean="0"/>
              <a:t>استدلال ، تحلیل ، ترکیب و ارزشیابی</a:t>
            </a:r>
          </a:p>
          <a:p>
            <a:r>
              <a:rPr lang="fa-IR" dirty="0" smtClean="0"/>
              <a:t>سادگی فرآیند طراحی سوالات</a:t>
            </a:r>
          </a:p>
          <a:p>
            <a:r>
              <a:rPr lang="fa-IR" dirty="0" smtClean="0"/>
              <a:t>هزینه و وقت لازم برای تصحیح و نمره دهی</a:t>
            </a: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62</a:t>
            </a:fld>
            <a:endParaRPr lang="en-US"/>
          </a:p>
        </p:txBody>
      </p:sp>
    </p:spTree>
    <p:extLst>
      <p:ext uri="{BB962C8B-B14F-4D97-AF65-F5344CB8AC3E}">
        <p14:creationId xmlns:p14="http://schemas.microsoft.com/office/powerpoint/2010/main" val="3507687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هزینه و قابلیت اجرا</a:t>
            </a:r>
            <a:endParaRPr lang="en-US" dirty="0"/>
          </a:p>
        </p:txBody>
      </p:sp>
      <p:sp>
        <p:nvSpPr>
          <p:cNvPr id="3" name="Content Placeholder 2"/>
          <p:cNvSpPr>
            <a:spLocks noGrp="1"/>
          </p:cNvSpPr>
          <p:nvPr>
            <p:ph idx="1"/>
          </p:nvPr>
        </p:nvSpPr>
        <p:spPr/>
        <p:txBody>
          <a:bodyPr/>
          <a:lstStyle/>
          <a:p>
            <a:r>
              <a:rPr lang="fa-IR" dirty="0" smtClean="0"/>
              <a:t>صرف زمان و نیروی انسانی برای نمره دهی</a:t>
            </a:r>
          </a:p>
          <a:p>
            <a:r>
              <a:rPr lang="fa-IR" dirty="0" smtClean="0"/>
              <a:t>تعداد زیاد فراگیران</a:t>
            </a:r>
          </a:p>
          <a:p>
            <a:r>
              <a:rPr lang="fa-IR" dirty="0" smtClean="0"/>
              <a:t>بخش وسیعی محتوی آموزشی</a:t>
            </a:r>
          </a:p>
          <a:p>
            <a:r>
              <a:rPr lang="fa-IR" dirty="0" smtClean="0"/>
              <a:t>افزایش هزینه و کاهش قابلیت اجرا</a:t>
            </a: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63</a:t>
            </a:fld>
            <a:endParaRPr lang="en-US"/>
          </a:p>
        </p:txBody>
      </p:sp>
    </p:spTree>
    <p:extLst>
      <p:ext uri="{BB962C8B-B14F-4D97-AF65-F5344CB8AC3E}">
        <p14:creationId xmlns:p14="http://schemas.microsoft.com/office/powerpoint/2010/main" val="463702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تاثیر آموزشی</a:t>
            </a:r>
            <a:endParaRPr lang="en-US" dirty="0"/>
          </a:p>
        </p:txBody>
      </p:sp>
      <p:sp>
        <p:nvSpPr>
          <p:cNvPr id="3" name="Content Placeholder 2"/>
          <p:cNvSpPr>
            <a:spLocks noGrp="1"/>
          </p:cNvSpPr>
          <p:nvPr>
            <p:ph idx="1"/>
          </p:nvPr>
        </p:nvSpPr>
        <p:spPr/>
        <p:txBody>
          <a:bodyPr>
            <a:normAutofit fontScale="92500" lnSpcReduction="10000"/>
          </a:bodyPr>
          <a:lstStyle/>
          <a:p>
            <a:r>
              <a:rPr lang="fa-IR" dirty="0" smtClean="0"/>
              <a:t>رویکرد مطالعه و یادگیری</a:t>
            </a:r>
          </a:p>
          <a:p>
            <a:r>
              <a:rPr lang="fa-IR" dirty="0" smtClean="0"/>
              <a:t>تاثیر مثبت بر روش مطالعه فراگیران</a:t>
            </a:r>
          </a:p>
          <a:p>
            <a:r>
              <a:rPr lang="fa-IR" dirty="0" smtClean="0"/>
              <a:t>تشویق به درک عمیق</a:t>
            </a:r>
          </a:p>
          <a:p>
            <a:r>
              <a:rPr lang="fa-IR" dirty="0" smtClean="0"/>
              <a:t>درک روابط بین موضوعات</a:t>
            </a:r>
          </a:p>
          <a:p>
            <a:r>
              <a:rPr lang="fa-IR" dirty="0" smtClean="0"/>
              <a:t>کتابچه راهنمای مطالعه</a:t>
            </a:r>
          </a:p>
          <a:p>
            <a:r>
              <a:rPr lang="fa-IR" dirty="0" smtClean="0"/>
              <a:t>ارائه الگوی پاسخ</a:t>
            </a:r>
          </a:p>
          <a:p>
            <a:r>
              <a:rPr lang="fa-IR" dirty="0" smtClean="0"/>
              <a:t>اجرای کوئیزهای متعدد</a:t>
            </a:r>
          </a:p>
          <a:p>
            <a:r>
              <a:rPr lang="fa-IR" dirty="0" smtClean="0"/>
              <a:t>فراهم نمودن علت نادرست بودن پاسخ ها</a:t>
            </a:r>
          </a:p>
          <a:p>
            <a:pPr marL="0" indent="0">
              <a:buNone/>
            </a:pP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64</a:t>
            </a:fld>
            <a:endParaRPr lang="en-US"/>
          </a:p>
        </p:txBody>
      </p:sp>
    </p:spTree>
    <p:extLst>
      <p:ext uri="{BB962C8B-B14F-4D97-AF65-F5344CB8AC3E}">
        <p14:creationId xmlns:p14="http://schemas.microsoft.com/office/powerpoint/2010/main" val="900244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ارزیابی ذاتی سطوح بالای شناختی</a:t>
            </a:r>
            <a:endParaRPr lang="en-US" dirty="0"/>
          </a:p>
        </p:txBody>
      </p:sp>
      <p:sp>
        <p:nvSpPr>
          <p:cNvPr id="3" name="Content Placeholder 2"/>
          <p:cNvSpPr>
            <a:spLocks noGrp="1"/>
          </p:cNvSpPr>
          <p:nvPr>
            <p:ph idx="1"/>
          </p:nvPr>
        </p:nvSpPr>
        <p:spPr/>
        <p:txBody>
          <a:bodyPr/>
          <a:lstStyle/>
          <a:p>
            <a:r>
              <a:rPr lang="fa-IR" dirty="0" smtClean="0"/>
              <a:t>طراحی نامناسب</a:t>
            </a:r>
          </a:p>
          <a:p>
            <a:r>
              <a:rPr lang="fa-IR" dirty="0" smtClean="0"/>
              <a:t>ارزیابی سطوح پایین شناختی</a:t>
            </a:r>
          </a:p>
          <a:p>
            <a:r>
              <a:rPr lang="fa-IR" dirty="0" smtClean="0"/>
              <a:t>نمره دهی تنها به دانسته و حقایق ارائه شده</a:t>
            </a:r>
          </a:p>
          <a:p>
            <a:r>
              <a:rPr lang="fa-IR" dirty="0" smtClean="0"/>
              <a:t>عدم توجه به شیوه و ساختار ترکیب مطالب</a:t>
            </a:r>
          </a:p>
          <a:p>
            <a:r>
              <a:rPr lang="fa-IR" dirty="0" smtClean="0"/>
              <a:t>نقش کلیدی محتوی مورد ارزیابی و طراحی مناسب سوال</a:t>
            </a:r>
          </a:p>
          <a:p>
            <a:endParaRPr lang="fa-IR" dirty="0" smtClean="0"/>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65</a:t>
            </a:fld>
            <a:endParaRPr lang="en-US"/>
          </a:p>
        </p:txBody>
      </p:sp>
    </p:spTree>
    <p:extLst>
      <p:ext uri="{BB962C8B-B14F-4D97-AF65-F5344CB8AC3E}">
        <p14:creationId xmlns:p14="http://schemas.microsoft.com/office/powerpoint/2010/main" val="2114373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en-US" dirty="0"/>
          </a:p>
        </p:txBody>
      </p:sp>
      <p:sp>
        <p:nvSpPr>
          <p:cNvPr id="3" name="Content Placeholder 2"/>
          <p:cNvSpPr>
            <a:spLocks noGrp="1"/>
          </p:cNvSpPr>
          <p:nvPr>
            <p:ph idx="1"/>
          </p:nvPr>
        </p:nvSpPr>
        <p:spPr/>
        <p:txBody>
          <a:bodyPr/>
          <a:lstStyle/>
          <a:p>
            <a:r>
              <a:rPr lang="fa-IR" dirty="0" smtClean="0"/>
              <a:t>نمونه سوال تشریحی </a:t>
            </a:r>
            <a:r>
              <a:rPr lang="fa-IR" dirty="0" smtClean="0">
                <a:solidFill>
                  <a:srgbClr val="FF0000"/>
                </a:solidFill>
              </a:rPr>
              <a:t>ضعیف</a:t>
            </a:r>
          </a:p>
          <a:p>
            <a:r>
              <a:rPr lang="fa-IR" dirty="0" smtClean="0"/>
              <a:t>محاسن و معایب دریچه های بیولوژیک را شرح دهید.</a:t>
            </a:r>
          </a:p>
          <a:p>
            <a:endParaRPr lang="fa-IR" dirty="0"/>
          </a:p>
          <a:p>
            <a:r>
              <a:rPr lang="fa-IR" dirty="0" smtClean="0"/>
              <a:t>سوال </a:t>
            </a:r>
            <a:r>
              <a:rPr lang="fa-IR" dirty="0" smtClean="0">
                <a:solidFill>
                  <a:srgbClr val="00B050"/>
                </a:solidFill>
              </a:rPr>
              <a:t>بهتر</a:t>
            </a:r>
          </a:p>
          <a:p>
            <a:r>
              <a:rPr lang="fa-IR" dirty="0" smtClean="0"/>
              <a:t>با توجه به محاسن و معایب دریچه های بیولوژیکی و مصنوعی در یک بیمار با نقص پلاکت استفاده از چه نوع دریچه ای توصیه می شود؟</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66</a:t>
            </a:fld>
            <a:endParaRPr lang="en-US"/>
          </a:p>
        </p:txBody>
      </p:sp>
    </p:spTree>
    <p:extLst>
      <p:ext uri="{BB962C8B-B14F-4D97-AF65-F5344CB8AC3E}">
        <p14:creationId xmlns:p14="http://schemas.microsoft.com/office/powerpoint/2010/main" val="2917387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طراحی  و احتمال حدس</a:t>
            </a:r>
            <a:endParaRPr lang="en-US" dirty="0"/>
          </a:p>
        </p:txBody>
      </p:sp>
      <p:sp>
        <p:nvSpPr>
          <p:cNvPr id="3" name="Content Placeholder 2"/>
          <p:cNvSpPr>
            <a:spLocks noGrp="1"/>
          </p:cNvSpPr>
          <p:nvPr>
            <p:ph idx="1"/>
          </p:nvPr>
        </p:nvSpPr>
        <p:spPr/>
        <p:txBody>
          <a:bodyPr/>
          <a:lstStyle/>
          <a:p>
            <a:r>
              <a:rPr lang="fa-IR" dirty="0" smtClean="0"/>
              <a:t>منطبق با معیار های استالینکر</a:t>
            </a:r>
          </a:p>
          <a:p>
            <a:r>
              <a:rPr lang="fa-IR" dirty="0" smtClean="0"/>
              <a:t>تغییر شکل حدس زدن</a:t>
            </a:r>
          </a:p>
          <a:p>
            <a:r>
              <a:rPr lang="fa-IR" dirty="0" smtClean="0"/>
              <a:t>تشویق آزمودنی به گزافه گویی</a:t>
            </a:r>
          </a:p>
          <a:p>
            <a:r>
              <a:rPr lang="fa-IR" dirty="0" smtClean="0"/>
              <a:t>استفاده از جملات مبهم و نامفهوم، حشوگویی........</a:t>
            </a:r>
          </a:p>
          <a:p>
            <a:r>
              <a:rPr lang="fa-IR" dirty="0" smtClean="0"/>
              <a:t>عدم ارائه الگوی پاسخ افزایش تاثیر گزافه گویی</a:t>
            </a:r>
          </a:p>
          <a:p>
            <a:r>
              <a:rPr lang="fa-IR" dirty="0" smtClean="0"/>
              <a:t>حدس پاسخ های احتمالی و تشریح در قالب جملات مبهم و پیچیده</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67</a:t>
            </a:fld>
            <a:endParaRPr lang="en-US"/>
          </a:p>
        </p:txBody>
      </p:sp>
    </p:spTree>
    <p:extLst>
      <p:ext uri="{BB962C8B-B14F-4D97-AF65-F5344CB8AC3E}">
        <p14:creationId xmlns:p14="http://schemas.microsoft.com/office/powerpoint/2010/main" val="2655264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ساختار سوالات تشریحی تغییر یافته</a:t>
            </a:r>
            <a:endParaRPr lang="fa-IR" dirty="0"/>
          </a:p>
        </p:txBody>
      </p:sp>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68</a:t>
            </a:fld>
            <a:endParaRPr lang="en-US"/>
          </a:p>
        </p:txBody>
      </p:sp>
    </p:spTree>
    <p:extLst>
      <p:ext uri="{BB962C8B-B14F-4D97-AF65-F5344CB8AC3E}">
        <p14:creationId xmlns:p14="http://schemas.microsoft.com/office/powerpoint/2010/main" val="32068289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2CCC60-E8CD-4174-8B1A-7DF615B22EEF}" type="slidenum">
              <a:rPr lang="en-US" smtClean="0"/>
              <a:pPr/>
              <a:t>69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0310"/>
            <a:ext cx="9144000" cy="5676040"/>
          </a:xfrm>
          <a:prstGeom prst="rect">
            <a:avLst/>
          </a:prstGeom>
        </p:spPr>
      </p:pic>
    </p:spTree>
    <p:extLst>
      <p:ext uri="{BB962C8B-B14F-4D97-AF65-F5344CB8AC3E}">
        <p14:creationId xmlns:p14="http://schemas.microsoft.com/office/powerpoint/2010/main" val="3011188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t>انواع سوالات باز پاسخ</a:t>
            </a:r>
          </a:p>
        </p:txBody>
      </p:sp>
      <p:sp>
        <p:nvSpPr>
          <p:cNvPr id="3" name="Content Placeholder 2"/>
          <p:cNvSpPr>
            <a:spLocks noGrp="1"/>
          </p:cNvSpPr>
          <p:nvPr>
            <p:ph idx="1"/>
          </p:nvPr>
        </p:nvSpPr>
        <p:spPr/>
        <p:txBody>
          <a:bodyPr/>
          <a:lstStyle/>
          <a:p>
            <a:r>
              <a:rPr lang="fa-IR" dirty="0" smtClean="0"/>
              <a:t>سوال یادآوری آزاد،پیش آزمون،یادآوری مطالب بعد آموزش</a:t>
            </a:r>
          </a:p>
          <a:p>
            <a:r>
              <a:rPr lang="fa-IR" dirty="0" smtClean="0"/>
              <a:t>شبیه سازی های نوشتاری،تصمییم گیری بالینی</a:t>
            </a:r>
          </a:p>
          <a:p>
            <a:r>
              <a:rPr lang="fa-IR" dirty="0" smtClean="0"/>
              <a:t>پروژه، مجموعه فعالیت های پی در پی، هدف دار</a:t>
            </a:r>
          </a:p>
          <a:p>
            <a:pPr marL="0" indent="0">
              <a:buNone/>
            </a:pPr>
            <a:endParaRPr lang="fa-IR"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7</a:t>
            </a:fld>
            <a:endParaRPr lang="en-US"/>
          </a:p>
        </p:txBody>
      </p:sp>
    </p:spTree>
    <p:extLst>
      <p:ext uri="{BB962C8B-B14F-4D97-AF65-F5344CB8AC3E}">
        <p14:creationId xmlns:p14="http://schemas.microsoft.com/office/powerpoint/2010/main" val="3365105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1130"/>
            <a:ext cx="9144000" cy="3817625"/>
          </a:xfrm>
          <a:prstGeom prst="rect">
            <a:avLst/>
          </a:prstGeom>
        </p:spPr>
      </p:pic>
    </p:spTree>
    <p:extLst>
      <p:ext uri="{BB962C8B-B14F-4D97-AF65-F5344CB8AC3E}">
        <p14:creationId xmlns:p14="http://schemas.microsoft.com/office/powerpoint/2010/main" val="3137685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8425"/>
            <a:ext cx="9144000" cy="198516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1705"/>
            <a:ext cx="9144000" cy="2137870"/>
          </a:xfrm>
          <a:prstGeom prst="rect">
            <a:avLst/>
          </a:prstGeom>
        </p:spPr>
      </p:pic>
    </p:spTree>
    <p:extLst>
      <p:ext uri="{BB962C8B-B14F-4D97-AF65-F5344CB8AC3E}">
        <p14:creationId xmlns:p14="http://schemas.microsoft.com/office/powerpoint/2010/main" val="2004074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9246"/>
            <a:ext cx="9144000" cy="2443280"/>
          </a:xfrm>
          <a:prstGeom prst="rect">
            <a:avLst/>
          </a:prstGeom>
        </p:spPr>
      </p:pic>
    </p:spTree>
    <p:extLst>
      <p:ext uri="{BB962C8B-B14F-4D97-AF65-F5344CB8AC3E}">
        <p14:creationId xmlns:p14="http://schemas.microsoft.com/office/powerpoint/2010/main" val="2243087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490" y="0"/>
            <a:ext cx="6260905" cy="6858000"/>
          </a:xfrm>
          <a:prstGeom prst="rect">
            <a:avLst/>
          </a:prstGeom>
        </p:spPr>
      </p:pic>
    </p:spTree>
    <p:extLst>
      <p:ext uri="{BB962C8B-B14F-4D97-AF65-F5344CB8AC3E}">
        <p14:creationId xmlns:p14="http://schemas.microsoft.com/office/powerpoint/2010/main" val="16465545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4900"/>
            <a:ext cx="9144000" cy="6108200"/>
          </a:xfrm>
          <a:prstGeom prst="rect">
            <a:avLst/>
          </a:prstGeom>
        </p:spPr>
      </p:pic>
    </p:spTree>
    <p:extLst>
      <p:ext uri="{BB962C8B-B14F-4D97-AF65-F5344CB8AC3E}">
        <p14:creationId xmlns:p14="http://schemas.microsoft.com/office/powerpoint/2010/main" val="673625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1949"/>
            <a:ext cx="9144000" cy="2290575"/>
          </a:xfrm>
          <a:prstGeom prst="rect">
            <a:avLst/>
          </a:prstGeom>
        </p:spPr>
      </p:pic>
    </p:spTree>
    <p:extLst>
      <p:ext uri="{BB962C8B-B14F-4D97-AF65-F5344CB8AC3E}">
        <p14:creationId xmlns:p14="http://schemas.microsoft.com/office/powerpoint/2010/main" val="2768547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8425"/>
            <a:ext cx="9144000" cy="4886560"/>
          </a:xfrm>
          <a:prstGeom prst="rect">
            <a:avLst/>
          </a:prstGeom>
        </p:spPr>
      </p:pic>
    </p:spTree>
    <p:extLst>
      <p:ext uri="{BB962C8B-B14F-4D97-AF65-F5344CB8AC3E}">
        <p14:creationId xmlns:p14="http://schemas.microsoft.com/office/powerpoint/2010/main" val="1143897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8425"/>
            <a:ext cx="9144000" cy="4581150"/>
          </a:xfrm>
          <a:prstGeom prst="rect">
            <a:avLst/>
          </a:prstGeom>
        </p:spPr>
      </p:pic>
    </p:spTree>
    <p:extLst>
      <p:ext uri="{BB962C8B-B14F-4D97-AF65-F5344CB8AC3E}">
        <p14:creationId xmlns:p14="http://schemas.microsoft.com/office/powerpoint/2010/main" val="448157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78</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1130"/>
            <a:ext cx="9144000" cy="4581150"/>
          </a:xfrm>
          <a:prstGeom prst="rect">
            <a:avLst/>
          </a:prstGeom>
        </p:spPr>
      </p:pic>
    </p:spTree>
    <p:extLst>
      <p:ext uri="{BB962C8B-B14F-4D97-AF65-F5344CB8AC3E}">
        <p14:creationId xmlns:p14="http://schemas.microsoft.com/office/powerpoint/2010/main" val="2928322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79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5720"/>
            <a:ext cx="9144000" cy="25959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34409"/>
            <a:ext cx="9144000" cy="2595985"/>
          </a:xfrm>
          <a:prstGeom prst="rect">
            <a:avLst/>
          </a:prstGeom>
        </p:spPr>
      </p:pic>
    </p:spTree>
    <p:extLst>
      <p:ext uri="{BB962C8B-B14F-4D97-AF65-F5344CB8AC3E}">
        <p14:creationId xmlns:p14="http://schemas.microsoft.com/office/powerpoint/2010/main" val="2023784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2CCC60-E8CD-4174-8B1A-7DF615B22EEF}" type="slidenum">
              <a:rPr lang="en-US" smtClean="0"/>
              <a:pPr/>
              <a:t>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3835"/>
            <a:ext cx="9144000" cy="3664919"/>
          </a:xfrm>
          <a:prstGeom prst="rect">
            <a:avLst/>
          </a:prstGeom>
        </p:spPr>
      </p:pic>
    </p:spTree>
    <p:extLst>
      <p:ext uri="{BB962C8B-B14F-4D97-AF65-F5344CB8AC3E}">
        <p14:creationId xmlns:p14="http://schemas.microsoft.com/office/powerpoint/2010/main" val="3740360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1130"/>
            <a:ext cx="9144000" cy="4733855"/>
          </a:xfrm>
          <a:prstGeom prst="rect">
            <a:avLst/>
          </a:prstGeom>
        </p:spPr>
      </p:pic>
    </p:spTree>
    <p:extLst>
      <p:ext uri="{BB962C8B-B14F-4D97-AF65-F5344CB8AC3E}">
        <p14:creationId xmlns:p14="http://schemas.microsoft.com/office/powerpoint/2010/main" val="3574606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1500"/>
            <a:ext cx="9144000" cy="5911600"/>
          </a:xfrm>
          <a:prstGeom prst="rect">
            <a:avLst/>
          </a:prstGeom>
        </p:spPr>
      </p:pic>
    </p:spTree>
    <p:extLst>
      <p:ext uri="{BB962C8B-B14F-4D97-AF65-F5344CB8AC3E}">
        <p14:creationId xmlns:p14="http://schemas.microsoft.com/office/powerpoint/2010/main" val="35055920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331" y="0"/>
            <a:ext cx="7917338" cy="6858000"/>
          </a:xfrm>
          <a:prstGeom prst="rect">
            <a:avLst/>
          </a:prstGeom>
        </p:spPr>
      </p:pic>
    </p:spTree>
    <p:extLst>
      <p:ext uri="{BB962C8B-B14F-4D97-AF65-F5344CB8AC3E}">
        <p14:creationId xmlns:p14="http://schemas.microsoft.com/office/powerpoint/2010/main" val="34452806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8426"/>
            <a:ext cx="9144000" cy="2748689"/>
          </a:xfrm>
          <a:prstGeom prst="rect">
            <a:avLst/>
          </a:prstGeom>
        </p:spPr>
      </p:pic>
    </p:spTree>
    <p:extLst>
      <p:ext uri="{BB962C8B-B14F-4D97-AF65-F5344CB8AC3E}">
        <p14:creationId xmlns:p14="http://schemas.microsoft.com/office/powerpoint/2010/main" val="41160935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3836"/>
            <a:ext cx="9144000" cy="4123034"/>
          </a:xfrm>
          <a:prstGeom prst="rect">
            <a:avLst/>
          </a:prstGeom>
        </p:spPr>
      </p:pic>
    </p:spTree>
    <p:extLst>
      <p:ext uri="{BB962C8B-B14F-4D97-AF65-F5344CB8AC3E}">
        <p14:creationId xmlns:p14="http://schemas.microsoft.com/office/powerpoint/2010/main" val="2414290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1130"/>
            <a:ext cx="9144000" cy="4123035"/>
          </a:xfrm>
          <a:prstGeom prst="rect">
            <a:avLst/>
          </a:prstGeom>
        </p:spPr>
      </p:pic>
    </p:spTree>
    <p:extLst>
      <p:ext uri="{BB962C8B-B14F-4D97-AF65-F5344CB8AC3E}">
        <p14:creationId xmlns:p14="http://schemas.microsoft.com/office/powerpoint/2010/main" val="3663940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3016"/>
            <a:ext cx="9144000" cy="229057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76294"/>
            <a:ext cx="9144000" cy="2595986"/>
          </a:xfrm>
          <a:prstGeom prst="rect">
            <a:avLst/>
          </a:prstGeom>
        </p:spPr>
      </p:pic>
    </p:spTree>
    <p:extLst>
      <p:ext uri="{BB962C8B-B14F-4D97-AF65-F5344CB8AC3E}">
        <p14:creationId xmlns:p14="http://schemas.microsoft.com/office/powerpoint/2010/main" val="39412224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3836"/>
            <a:ext cx="9144000" cy="4428444"/>
          </a:xfrm>
          <a:prstGeom prst="rect">
            <a:avLst/>
          </a:prstGeom>
        </p:spPr>
      </p:pic>
    </p:spTree>
    <p:extLst>
      <p:ext uri="{BB962C8B-B14F-4D97-AF65-F5344CB8AC3E}">
        <p14:creationId xmlns:p14="http://schemas.microsoft.com/office/powerpoint/2010/main" val="27211282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88</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1130"/>
            <a:ext cx="9144000" cy="4886559"/>
          </a:xfrm>
          <a:prstGeom prst="rect">
            <a:avLst/>
          </a:prstGeom>
        </p:spPr>
      </p:pic>
    </p:spTree>
    <p:extLst>
      <p:ext uri="{BB962C8B-B14F-4D97-AF65-F5344CB8AC3E}">
        <p14:creationId xmlns:p14="http://schemas.microsoft.com/office/powerpoint/2010/main" val="605656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89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3835"/>
            <a:ext cx="9144000" cy="4581150"/>
          </a:xfrm>
          <a:prstGeom prst="rect">
            <a:avLst/>
          </a:prstGeom>
        </p:spPr>
      </p:pic>
    </p:spTree>
    <p:extLst>
      <p:ext uri="{BB962C8B-B14F-4D97-AF65-F5344CB8AC3E}">
        <p14:creationId xmlns:p14="http://schemas.microsoft.com/office/powerpoint/2010/main" val="15488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3015"/>
            <a:ext cx="9144000" cy="5497379"/>
          </a:xfrm>
          <a:prstGeom prst="rect">
            <a:avLst/>
          </a:prstGeom>
        </p:spPr>
      </p:pic>
    </p:spTree>
    <p:extLst>
      <p:ext uri="{BB962C8B-B14F-4D97-AF65-F5344CB8AC3E}">
        <p14:creationId xmlns:p14="http://schemas.microsoft.com/office/powerpoint/2010/main" val="12615528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90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3835"/>
            <a:ext cx="9144000" cy="4581150"/>
          </a:xfrm>
          <a:prstGeom prst="rect">
            <a:avLst/>
          </a:prstGeom>
        </p:spPr>
      </p:pic>
    </p:spTree>
    <p:extLst>
      <p:ext uri="{BB962C8B-B14F-4D97-AF65-F5344CB8AC3E}">
        <p14:creationId xmlns:p14="http://schemas.microsoft.com/office/powerpoint/2010/main" val="27084189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91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8426"/>
            <a:ext cx="9144000" cy="24432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92524"/>
            <a:ext cx="9144000" cy="2163825"/>
          </a:xfrm>
          <a:prstGeom prst="rect">
            <a:avLst/>
          </a:prstGeom>
        </p:spPr>
      </p:pic>
    </p:spTree>
    <p:extLst>
      <p:ext uri="{BB962C8B-B14F-4D97-AF65-F5344CB8AC3E}">
        <p14:creationId xmlns:p14="http://schemas.microsoft.com/office/powerpoint/2010/main" val="39986075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92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8426"/>
            <a:ext cx="9144000" cy="229057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92525"/>
            <a:ext cx="9144000" cy="2290575"/>
          </a:xfrm>
          <a:prstGeom prst="rect">
            <a:avLst/>
          </a:prstGeom>
        </p:spPr>
      </p:pic>
    </p:spTree>
    <p:extLst>
      <p:ext uri="{BB962C8B-B14F-4D97-AF65-F5344CB8AC3E}">
        <p14:creationId xmlns:p14="http://schemas.microsoft.com/office/powerpoint/2010/main" val="5503689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93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330"/>
            <a:ext cx="9144000" cy="6785340"/>
          </a:xfrm>
          <a:prstGeom prst="rect">
            <a:avLst/>
          </a:prstGeom>
        </p:spPr>
      </p:pic>
    </p:spTree>
    <p:extLst>
      <p:ext uri="{BB962C8B-B14F-4D97-AF65-F5344CB8AC3E}">
        <p14:creationId xmlns:p14="http://schemas.microsoft.com/office/powerpoint/2010/main" val="27252831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82CCC60-E8CD-4174-8B1A-7DF615B22EEF}" type="slidenum">
              <a:rPr lang="en-US" smtClean="0"/>
              <a:pPr/>
              <a:t>94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1949"/>
            <a:ext cx="9144000" cy="4123035"/>
          </a:xfrm>
          <a:prstGeom prst="rect">
            <a:avLst/>
          </a:prstGeom>
        </p:spPr>
      </p:pic>
    </p:spTree>
    <p:extLst>
      <p:ext uri="{BB962C8B-B14F-4D97-AF65-F5344CB8AC3E}">
        <p14:creationId xmlns:p14="http://schemas.microsoft.com/office/powerpoint/2010/main" val="1434033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2462</Words>
  <Application>Microsoft Office PowerPoint</Application>
  <PresentationFormat>On-screen Show (4:3)</PresentationFormat>
  <Paragraphs>452</Paragraphs>
  <Slides>94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Times New Roman</vt:lpstr>
      <vt:lpstr>Calibri</vt:lpstr>
      <vt:lpstr>B Mitra</vt:lpstr>
      <vt:lpstr>Office Theme</vt:lpstr>
      <vt:lpstr>PowerPoint Presentation</vt:lpstr>
      <vt:lpstr> خانواده سوالات باز پاسخ 1397/3/10</vt:lpstr>
      <vt:lpstr>تاریخچه</vt:lpstr>
      <vt:lpstr>ویژگی</vt:lpstr>
      <vt:lpstr>PowerPoint Presentation</vt:lpstr>
      <vt:lpstr>انواع سوالات باز پاسخ</vt:lpstr>
      <vt:lpstr>انواع سوالات باز پاسخ</vt:lpstr>
      <vt:lpstr>PowerPoint Presentation</vt:lpstr>
      <vt:lpstr>PowerPoint Presentation</vt:lpstr>
      <vt:lpstr>PowerPoint Presentation</vt:lpstr>
      <vt:lpstr>PowerPoint Presentation</vt:lpstr>
      <vt:lpstr>PowerPoint Presentation</vt:lpstr>
      <vt:lpstr>PowerPoint Presentation</vt:lpstr>
      <vt:lpstr>ساختار سوالات تشریحی</vt:lpstr>
      <vt:lpstr>تعریف</vt:lpstr>
      <vt:lpstr>معیار ها</vt:lpstr>
      <vt:lpstr>PowerPoint Presentation</vt:lpstr>
      <vt:lpstr>مثال</vt:lpstr>
      <vt:lpstr>انواع سوالات تشریحی</vt:lpstr>
      <vt:lpstr>گسترده پاسخ</vt:lpstr>
      <vt:lpstr>انتقاد</vt:lpstr>
      <vt:lpstr>مثال گسترده پاسخ</vt:lpstr>
      <vt:lpstr>محدود پاسخ</vt:lpstr>
      <vt:lpstr>مثال محدود پاسخ</vt:lpstr>
      <vt:lpstr>ضرورت و کاربرد سوالات تشریحی</vt:lpstr>
      <vt:lpstr>مثال تشریحی </vt:lpstr>
      <vt:lpstr>مثال</vt:lpstr>
      <vt:lpstr>تحلیل ،ترکیب، ارزشیابی</vt:lpstr>
      <vt:lpstr>ارزیابی یک موضوع از جوانب گوناگون</vt:lpstr>
      <vt:lpstr>قدرت سازماندهی و نتیجه گیری از اطلاعات</vt:lpstr>
      <vt:lpstr>تجانس همزمان اهداف هم با چندگزینه ای  و هم با تشریحی</vt:lpstr>
      <vt:lpstr>بطور کلی</vt:lpstr>
      <vt:lpstr>گام های طراحی سوال تشریحی</vt:lpstr>
      <vt:lpstr>انتخاب یک موضوع و هدف آموزشی مناسب</vt:lpstr>
      <vt:lpstr>فاکتورهای بلوپرینت</vt:lpstr>
      <vt:lpstr>قابلیت سنجش اهداف آموزشی</vt:lpstr>
      <vt:lpstr>ارزیابی اهداف راهنما</vt:lpstr>
      <vt:lpstr>نکات کلیدی تجانس سوال تشریحی با پیامد های مورد انتظار یادگیری</vt:lpstr>
      <vt:lpstr>طراحی صورت سوال</vt:lpstr>
      <vt:lpstr>مثال</vt:lpstr>
      <vt:lpstr>مثال</vt:lpstr>
      <vt:lpstr>مثال</vt:lpstr>
      <vt:lpstr>خودداری از طرح سوالات انتخابی</vt:lpstr>
      <vt:lpstr>تصمیم گیری تصحیح1</vt:lpstr>
      <vt:lpstr>تصمیم گیری تصحیح2</vt:lpstr>
      <vt:lpstr>تصمیم گیری تصحیح3</vt:lpstr>
      <vt:lpstr>چک لیست ارزیابی سوالات تشریحی</vt:lpstr>
      <vt:lpstr>چک لیست ارزیابی سوالات تشریحی</vt:lpstr>
      <vt:lpstr>مرور و ارزیابی سوالات</vt:lpstr>
      <vt:lpstr>PowerPoint Presentation</vt:lpstr>
      <vt:lpstr>تصحیح سوالات تشریحی</vt:lpstr>
      <vt:lpstr>روش تحلیلی</vt:lpstr>
      <vt:lpstr>روش کلی</vt:lpstr>
      <vt:lpstr>روش ویژگی های اصلی</vt:lpstr>
      <vt:lpstr>PowerPoint Presentation</vt:lpstr>
      <vt:lpstr>نمونه روبریک نمره دهی برای یک سوال تشریحی چهارنمره ای</vt:lpstr>
      <vt:lpstr>خطاهای نمره دهی سوالات تشریحی</vt:lpstr>
      <vt:lpstr>سودمندی</vt:lpstr>
      <vt:lpstr>روایی </vt:lpstr>
      <vt:lpstr>پایایی</vt:lpstr>
      <vt:lpstr>مقبولیت</vt:lpstr>
      <vt:lpstr>مقبولیت</vt:lpstr>
      <vt:lpstr>هزینه و قابلیت اجرا</vt:lpstr>
      <vt:lpstr>تاثیر آموزشی</vt:lpstr>
      <vt:lpstr>ارزیابی ذاتی سطوح بالای شناختی</vt:lpstr>
      <vt:lpstr>مثال</vt:lpstr>
      <vt:lpstr>طراحی  و احتمال حدس</vt:lpstr>
      <vt:lpstr>ساختار سوالات تشریحی تغییر یافته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2014-03-11T17:03:33Z</dcterms:created>
  <dcterms:modified xsi:type="dcterms:W3CDTF">2018-05-30T20:12:29Z</dcterms:modified>
</cp:coreProperties>
</file>